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5143500" cx="9144000"/>
  <p:notesSz cx="6858000" cy="9144000"/>
  <p:embeddedFontLst>
    <p:embeddedFont>
      <p:font typeface="Old Standard TT"/>
      <p:regular r:id="rId35"/>
      <p:bold r:id="rId36"/>
      <p: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8" roundtripDataSignature="AMtx7mhcMwah5BwV6Po4CGuhsStISGL+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5C3F1CE-A166-46D9-A1E5-EA648EEAE9E2}">
  <a:tblStyle styleId="{95C3F1CE-A166-46D9-A1E5-EA648EEAE9E2}"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ldStandardTT-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OldStandardTT-italic.fntdata"/><Relationship Id="rId14" Type="http://schemas.openxmlformats.org/officeDocument/2006/relationships/slide" Target="slides/slide8.xml"/><Relationship Id="rId36" Type="http://schemas.openxmlformats.org/officeDocument/2006/relationships/font" Target="fonts/OldStandardTT-bold.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ed9454af2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g3ed9454af26_0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edc4b833c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3edc4b833c0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b9180dd1f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 name="Google Shape;132;g3eb9180dd1f_0_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dc4b833c0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g3edc4b833c0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ed9454af2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3ed9454af26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edc4b833c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3edc4b833c0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eb9180dd1f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6" name="Google Shape;156;g3eb9180dd1f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ed9454af26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2" name="Google Shape;162;g3ed9454af26_0_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ed9454af26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0" name="Google Shape;170;g3ed9454af26_0_5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ed9454af26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8" name="Google Shape;178;g3ed9454af26_0_6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eb9180dd1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g3eb9180dd1f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eb9180dd1f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g3eb9180dd1f_0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eb9180dd1f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2" name="Google Shape;192;g3eb9180dd1f_0_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edc4b833c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3edc4b833c0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edc4b833c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3edc4b833c0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edc4b833c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3edc4b833c0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edc4b833c0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3edc4b833c0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ef2763ea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ef2763ea0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eb9180dd1f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 name="Google Shape;76;g3eb9180dd1f_0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eb9180dd1f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 name="Google Shape;85;g3eb9180dd1f_0_1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b9180dd1f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g3eb9180dd1f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ed9454af26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g3ed9454af26_0_1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eb9180dd1f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g3eb9180dd1f_0_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edc4b833c0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g3edc4b833c0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edc4b833c0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 name="Google Shape;115;g3edc4b833c0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56"/>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 name="Google Shape;11;p56"/>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56"/>
          <p:cNvSpPr txBox="1"/>
          <p:nvPr>
            <p:ph type="ctrTitle"/>
          </p:nvPr>
        </p:nvSpPr>
        <p:spPr>
          <a:xfrm>
            <a:off x="512700" y="1893300"/>
            <a:ext cx="8118600" cy="1522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accent1"/>
              </a:buClr>
              <a:buSzPts val="4200"/>
              <a:buNone/>
              <a:defRPr sz="4200">
                <a:solidFill>
                  <a:schemeClr val="accent1"/>
                </a:solidFill>
              </a:defRPr>
            </a:lvl1pPr>
            <a:lvl2pPr lvl="1" algn="l">
              <a:lnSpc>
                <a:spcPct val="100000"/>
              </a:lnSpc>
              <a:spcBef>
                <a:spcPts val="0"/>
              </a:spcBef>
              <a:spcAft>
                <a:spcPts val="0"/>
              </a:spcAft>
              <a:buClr>
                <a:schemeClr val="accent1"/>
              </a:buClr>
              <a:buSzPts val="4200"/>
              <a:buNone/>
              <a:defRPr sz="4200">
                <a:solidFill>
                  <a:schemeClr val="accent1"/>
                </a:solidFill>
              </a:defRPr>
            </a:lvl2pPr>
            <a:lvl3pPr lvl="2" algn="l">
              <a:lnSpc>
                <a:spcPct val="100000"/>
              </a:lnSpc>
              <a:spcBef>
                <a:spcPts val="0"/>
              </a:spcBef>
              <a:spcAft>
                <a:spcPts val="0"/>
              </a:spcAft>
              <a:buClr>
                <a:schemeClr val="accent1"/>
              </a:buClr>
              <a:buSzPts val="4200"/>
              <a:buNone/>
              <a:defRPr sz="4200">
                <a:solidFill>
                  <a:schemeClr val="accent1"/>
                </a:solidFill>
              </a:defRPr>
            </a:lvl3pPr>
            <a:lvl4pPr lvl="3" algn="l">
              <a:lnSpc>
                <a:spcPct val="100000"/>
              </a:lnSpc>
              <a:spcBef>
                <a:spcPts val="0"/>
              </a:spcBef>
              <a:spcAft>
                <a:spcPts val="0"/>
              </a:spcAft>
              <a:buClr>
                <a:schemeClr val="accent1"/>
              </a:buClr>
              <a:buSzPts val="4200"/>
              <a:buNone/>
              <a:defRPr sz="4200">
                <a:solidFill>
                  <a:schemeClr val="accent1"/>
                </a:solidFill>
              </a:defRPr>
            </a:lvl4pPr>
            <a:lvl5pPr lvl="4" algn="l">
              <a:lnSpc>
                <a:spcPct val="100000"/>
              </a:lnSpc>
              <a:spcBef>
                <a:spcPts val="0"/>
              </a:spcBef>
              <a:spcAft>
                <a:spcPts val="0"/>
              </a:spcAft>
              <a:buClr>
                <a:schemeClr val="accent1"/>
              </a:buClr>
              <a:buSzPts val="4200"/>
              <a:buNone/>
              <a:defRPr sz="4200">
                <a:solidFill>
                  <a:schemeClr val="accent1"/>
                </a:solidFill>
              </a:defRPr>
            </a:lvl5pPr>
            <a:lvl6pPr lvl="5" algn="l">
              <a:lnSpc>
                <a:spcPct val="100000"/>
              </a:lnSpc>
              <a:spcBef>
                <a:spcPts val="0"/>
              </a:spcBef>
              <a:spcAft>
                <a:spcPts val="0"/>
              </a:spcAft>
              <a:buClr>
                <a:schemeClr val="accent1"/>
              </a:buClr>
              <a:buSzPts val="4200"/>
              <a:buNone/>
              <a:defRPr sz="4200">
                <a:solidFill>
                  <a:schemeClr val="accent1"/>
                </a:solidFill>
              </a:defRPr>
            </a:lvl6pPr>
            <a:lvl7pPr lvl="6" algn="l">
              <a:lnSpc>
                <a:spcPct val="100000"/>
              </a:lnSpc>
              <a:spcBef>
                <a:spcPts val="0"/>
              </a:spcBef>
              <a:spcAft>
                <a:spcPts val="0"/>
              </a:spcAft>
              <a:buClr>
                <a:schemeClr val="accent1"/>
              </a:buClr>
              <a:buSzPts val="4200"/>
              <a:buNone/>
              <a:defRPr sz="4200">
                <a:solidFill>
                  <a:schemeClr val="accent1"/>
                </a:solidFill>
              </a:defRPr>
            </a:lvl7pPr>
            <a:lvl8pPr lvl="7" algn="l">
              <a:lnSpc>
                <a:spcPct val="100000"/>
              </a:lnSpc>
              <a:spcBef>
                <a:spcPts val="0"/>
              </a:spcBef>
              <a:spcAft>
                <a:spcPts val="0"/>
              </a:spcAft>
              <a:buClr>
                <a:schemeClr val="accent1"/>
              </a:buClr>
              <a:buSzPts val="4200"/>
              <a:buNone/>
              <a:defRPr sz="4200">
                <a:solidFill>
                  <a:schemeClr val="accent1"/>
                </a:solidFill>
              </a:defRPr>
            </a:lvl8pPr>
            <a:lvl9pPr lvl="8" algn="l">
              <a:lnSpc>
                <a:spcPct val="100000"/>
              </a:lnSpc>
              <a:spcBef>
                <a:spcPts val="0"/>
              </a:spcBef>
              <a:spcAft>
                <a:spcPts val="0"/>
              </a:spcAft>
              <a:buClr>
                <a:schemeClr val="accent1"/>
              </a:buClr>
              <a:buSzPts val="4200"/>
              <a:buNone/>
              <a:defRPr sz="4200">
                <a:solidFill>
                  <a:schemeClr val="accent1"/>
                </a:solidFill>
              </a:defRPr>
            </a:lvl9pPr>
          </a:lstStyle>
          <a:p/>
        </p:txBody>
      </p:sp>
      <p:sp>
        <p:nvSpPr>
          <p:cNvPr id="13" name="Google Shape;13;p56"/>
          <p:cNvSpPr txBox="1"/>
          <p:nvPr>
            <p:ph idx="1" type="subTitle"/>
          </p:nvPr>
        </p:nvSpPr>
        <p:spPr>
          <a:xfrm>
            <a:off x="512700" y="3840639"/>
            <a:ext cx="8118600" cy="787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accent2"/>
              </a:buClr>
              <a:buSzPts val="2400"/>
              <a:buNone/>
              <a:defRPr sz="2400">
                <a:solidFill>
                  <a:schemeClr val="accent2"/>
                </a:solidFill>
              </a:defRPr>
            </a:lvl1pPr>
            <a:lvl2pPr lvl="1" algn="l">
              <a:lnSpc>
                <a:spcPct val="100000"/>
              </a:lnSpc>
              <a:spcBef>
                <a:spcPts val="0"/>
              </a:spcBef>
              <a:spcAft>
                <a:spcPts val="0"/>
              </a:spcAft>
              <a:buClr>
                <a:schemeClr val="accent2"/>
              </a:buClr>
              <a:buSzPts val="2400"/>
              <a:buNone/>
              <a:defRPr sz="2400">
                <a:solidFill>
                  <a:schemeClr val="accent2"/>
                </a:solidFill>
              </a:defRPr>
            </a:lvl2pPr>
            <a:lvl3pPr lvl="2" algn="l">
              <a:lnSpc>
                <a:spcPct val="100000"/>
              </a:lnSpc>
              <a:spcBef>
                <a:spcPts val="0"/>
              </a:spcBef>
              <a:spcAft>
                <a:spcPts val="0"/>
              </a:spcAft>
              <a:buClr>
                <a:schemeClr val="accent2"/>
              </a:buClr>
              <a:buSzPts val="2400"/>
              <a:buNone/>
              <a:defRPr sz="2400">
                <a:solidFill>
                  <a:schemeClr val="accent2"/>
                </a:solidFill>
              </a:defRPr>
            </a:lvl3pPr>
            <a:lvl4pPr lvl="3" algn="l">
              <a:lnSpc>
                <a:spcPct val="100000"/>
              </a:lnSpc>
              <a:spcBef>
                <a:spcPts val="0"/>
              </a:spcBef>
              <a:spcAft>
                <a:spcPts val="0"/>
              </a:spcAft>
              <a:buClr>
                <a:schemeClr val="accent2"/>
              </a:buClr>
              <a:buSzPts val="2400"/>
              <a:buNone/>
              <a:defRPr sz="2400">
                <a:solidFill>
                  <a:schemeClr val="accent2"/>
                </a:solidFill>
              </a:defRPr>
            </a:lvl4pPr>
            <a:lvl5pPr lvl="4" algn="l">
              <a:lnSpc>
                <a:spcPct val="100000"/>
              </a:lnSpc>
              <a:spcBef>
                <a:spcPts val="0"/>
              </a:spcBef>
              <a:spcAft>
                <a:spcPts val="0"/>
              </a:spcAft>
              <a:buClr>
                <a:schemeClr val="accent2"/>
              </a:buClr>
              <a:buSzPts val="2400"/>
              <a:buNone/>
              <a:defRPr sz="2400">
                <a:solidFill>
                  <a:schemeClr val="accent2"/>
                </a:solidFill>
              </a:defRPr>
            </a:lvl5pPr>
            <a:lvl6pPr lvl="5" algn="l">
              <a:lnSpc>
                <a:spcPct val="100000"/>
              </a:lnSpc>
              <a:spcBef>
                <a:spcPts val="0"/>
              </a:spcBef>
              <a:spcAft>
                <a:spcPts val="0"/>
              </a:spcAft>
              <a:buClr>
                <a:schemeClr val="accent2"/>
              </a:buClr>
              <a:buSzPts val="2400"/>
              <a:buNone/>
              <a:defRPr sz="2400">
                <a:solidFill>
                  <a:schemeClr val="accent2"/>
                </a:solidFill>
              </a:defRPr>
            </a:lvl6pPr>
            <a:lvl7pPr lvl="6" algn="l">
              <a:lnSpc>
                <a:spcPct val="100000"/>
              </a:lnSpc>
              <a:spcBef>
                <a:spcPts val="0"/>
              </a:spcBef>
              <a:spcAft>
                <a:spcPts val="0"/>
              </a:spcAft>
              <a:buClr>
                <a:schemeClr val="accent2"/>
              </a:buClr>
              <a:buSzPts val="2400"/>
              <a:buNone/>
              <a:defRPr sz="2400">
                <a:solidFill>
                  <a:schemeClr val="accent2"/>
                </a:solidFill>
              </a:defRPr>
            </a:lvl7pPr>
            <a:lvl8pPr lvl="7" algn="l">
              <a:lnSpc>
                <a:spcPct val="100000"/>
              </a:lnSpc>
              <a:spcBef>
                <a:spcPts val="0"/>
              </a:spcBef>
              <a:spcAft>
                <a:spcPts val="0"/>
              </a:spcAft>
              <a:buClr>
                <a:schemeClr val="accent2"/>
              </a:buClr>
              <a:buSzPts val="2400"/>
              <a:buNone/>
              <a:defRPr sz="2400">
                <a:solidFill>
                  <a:schemeClr val="accent2"/>
                </a:solidFill>
              </a:defRPr>
            </a:lvl8pPr>
            <a:lvl9pPr lvl="8" algn="l">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65"/>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54" name="Google Shape;54;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66"/>
          <p:cNvSpPr txBox="1"/>
          <p:nvPr>
            <p:ph hasCustomPrompt="1" type="title"/>
          </p:nvPr>
        </p:nvSpPr>
        <p:spPr>
          <a:xfrm>
            <a:off x="311700" y="1039650"/>
            <a:ext cx="8520600" cy="2106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4000"/>
              <a:buNone/>
              <a:defRPr b="1" sz="14000"/>
            </a:lvl1pPr>
            <a:lvl2pPr lvl="1" algn="ctr">
              <a:lnSpc>
                <a:spcPct val="100000"/>
              </a:lnSpc>
              <a:spcBef>
                <a:spcPts val="0"/>
              </a:spcBef>
              <a:spcAft>
                <a:spcPts val="0"/>
              </a:spcAft>
              <a:buSzPts val="14000"/>
              <a:buNone/>
              <a:defRPr b="1" sz="14000"/>
            </a:lvl2pPr>
            <a:lvl3pPr lvl="2" algn="ctr">
              <a:lnSpc>
                <a:spcPct val="100000"/>
              </a:lnSpc>
              <a:spcBef>
                <a:spcPts val="0"/>
              </a:spcBef>
              <a:spcAft>
                <a:spcPts val="0"/>
              </a:spcAft>
              <a:buSzPts val="14000"/>
              <a:buNone/>
              <a:defRPr b="1" sz="14000"/>
            </a:lvl3pPr>
            <a:lvl4pPr lvl="3" algn="ctr">
              <a:lnSpc>
                <a:spcPct val="100000"/>
              </a:lnSpc>
              <a:spcBef>
                <a:spcPts val="0"/>
              </a:spcBef>
              <a:spcAft>
                <a:spcPts val="0"/>
              </a:spcAft>
              <a:buSzPts val="14000"/>
              <a:buNone/>
              <a:defRPr b="1" sz="14000"/>
            </a:lvl4pPr>
            <a:lvl5pPr lvl="4" algn="ctr">
              <a:lnSpc>
                <a:spcPct val="100000"/>
              </a:lnSpc>
              <a:spcBef>
                <a:spcPts val="0"/>
              </a:spcBef>
              <a:spcAft>
                <a:spcPts val="0"/>
              </a:spcAft>
              <a:buSzPts val="14000"/>
              <a:buNone/>
              <a:defRPr b="1" sz="14000"/>
            </a:lvl5pPr>
            <a:lvl6pPr lvl="5" algn="ctr">
              <a:lnSpc>
                <a:spcPct val="100000"/>
              </a:lnSpc>
              <a:spcBef>
                <a:spcPts val="0"/>
              </a:spcBef>
              <a:spcAft>
                <a:spcPts val="0"/>
              </a:spcAft>
              <a:buSzPts val="14000"/>
              <a:buNone/>
              <a:defRPr b="1" sz="14000"/>
            </a:lvl6pPr>
            <a:lvl7pPr lvl="6" algn="ctr">
              <a:lnSpc>
                <a:spcPct val="100000"/>
              </a:lnSpc>
              <a:spcBef>
                <a:spcPts val="0"/>
              </a:spcBef>
              <a:spcAft>
                <a:spcPts val="0"/>
              </a:spcAft>
              <a:buSzPts val="14000"/>
              <a:buNone/>
              <a:defRPr b="1" sz="14000"/>
            </a:lvl7pPr>
            <a:lvl8pPr lvl="7" algn="ctr">
              <a:lnSpc>
                <a:spcPct val="100000"/>
              </a:lnSpc>
              <a:spcBef>
                <a:spcPts val="0"/>
              </a:spcBef>
              <a:spcAft>
                <a:spcPts val="0"/>
              </a:spcAft>
              <a:buSzPts val="14000"/>
              <a:buNone/>
              <a:defRPr b="1" sz="14000"/>
            </a:lvl8pPr>
            <a:lvl9pPr lvl="8" algn="ctr">
              <a:lnSpc>
                <a:spcPct val="100000"/>
              </a:lnSpc>
              <a:spcBef>
                <a:spcPts val="0"/>
              </a:spcBef>
              <a:spcAft>
                <a:spcPts val="0"/>
              </a:spcAft>
              <a:buSzPts val="14000"/>
              <a:buNone/>
              <a:defRPr b="1" sz="14000"/>
            </a:lvl9pPr>
          </a:lstStyle>
          <a:p>
            <a:r>
              <a:t>xx%</a:t>
            </a:r>
          </a:p>
        </p:txBody>
      </p:sp>
      <p:sp>
        <p:nvSpPr>
          <p:cNvPr id="57" name="Google Shape;57;p66"/>
          <p:cNvSpPr txBox="1"/>
          <p:nvPr>
            <p:ph idx="1" type="body"/>
          </p:nvPr>
        </p:nvSpPr>
        <p:spPr>
          <a:xfrm>
            <a:off x="311700" y="32284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8" name="Google Shape;58;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 name="Shape 15"/>
        <p:cNvGrpSpPr/>
        <p:nvPr/>
      </p:nvGrpSpPr>
      <p:grpSpPr>
        <a:xfrm>
          <a:off x="0" y="0"/>
          <a:ext cx="0" cy="0"/>
          <a:chOff x="0" y="0"/>
          <a:chExt cx="0" cy="0"/>
        </a:xfrm>
      </p:grpSpPr>
      <p:sp>
        <p:nvSpPr>
          <p:cNvPr id="16" name="Google Shape;16;p58"/>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7" name="Google Shape;17;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5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0" name="Google Shape;20;p57"/>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lnSpc>
                <a:spcPct val="115000"/>
              </a:lnSpc>
              <a:spcBef>
                <a:spcPts val="360"/>
              </a:spcBef>
              <a:spcAft>
                <a:spcPts val="0"/>
              </a:spcAft>
              <a:buClr>
                <a:schemeClr val="dk1"/>
              </a:buClr>
              <a:buSzPts val="1800"/>
              <a:buChar char="●"/>
              <a:defRPr/>
            </a:lvl1pPr>
            <a:lvl2pPr indent="-342900" lvl="1" marL="914400" algn="l">
              <a:lnSpc>
                <a:spcPct val="115000"/>
              </a:lnSpc>
              <a:spcBef>
                <a:spcPts val="1200"/>
              </a:spcBef>
              <a:spcAft>
                <a:spcPts val="0"/>
              </a:spcAft>
              <a:buClr>
                <a:schemeClr val="dk1"/>
              </a:buClr>
              <a:buSzPts val="1800"/>
              <a:buChar char="○"/>
              <a:defRPr/>
            </a:lvl2pPr>
            <a:lvl3pPr indent="-342900" lvl="2" marL="1371600" algn="l">
              <a:lnSpc>
                <a:spcPct val="115000"/>
              </a:lnSpc>
              <a:spcBef>
                <a:spcPts val="1200"/>
              </a:spcBef>
              <a:spcAft>
                <a:spcPts val="0"/>
              </a:spcAft>
              <a:buClr>
                <a:schemeClr val="dk1"/>
              </a:buClr>
              <a:buSzPts val="1800"/>
              <a:buChar char="■"/>
              <a:defRPr/>
            </a:lvl3pPr>
            <a:lvl4pPr indent="-342900" lvl="3" marL="1828800" algn="l">
              <a:lnSpc>
                <a:spcPct val="115000"/>
              </a:lnSpc>
              <a:spcBef>
                <a:spcPts val="1200"/>
              </a:spcBef>
              <a:spcAft>
                <a:spcPts val="0"/>
              </a:spcAft>
              <a:buClr>
                <a:schemeClr val="dk1"/>
              </a:buClr>
              <a:buSzPts val="1800"/>
              <a:buChar char="●"/>
              <a:defRPr/>
            </a:lvl4pPr>
            <a:lvl5pPr indent="-342900" lvl="4" marL="2286000" algn="l">
              <a:lnSpc>
                <a:spcPct val="115000"/>
              </a:lnSpc>
              <a:spcBef>
                <a:spcPts val="1200"/>
              </a:spcBef>
              <a:spcAft>
                <a:spcPts val="0"/>
              </a:spcAft>
              <a:buClr>
                <a:schemeClr val="dk1"/>
              </a:buClr>
              <a:buSzPts val="1800"/>
              <a:buChar char="○"/>
              <a:defRPr/>
            </a:lvl5pPr>
            <a:lvl6pPr indent="-342900" lvl="5" marL="2743200" algn="l">
              <a:lnSpc>
                <a:spcPct val="115000"/>
              </a:lnSpc>
              <a:spcBef>
                <a:spcPts val="1200"/>
              </a:spcBef>
              <a:spcAft>
                <a:spcPts val="0"/>
              </a:spcAft>
              <a:buClr>
                <a:schemeClr val="dk1"/>
              </a:buClr>
              <a:buSzPts val="1800"/>
              <a:buChar char="■"/>
              <a:defRPr/>
            </a:lvl6pPr>
            <a:lvl7pPr indent="-342900" lvl="6" marL="3200400" algn="l">
              <a:lnSpc>
                <a:spcPct val="115000"/>
              </a:lnSpc>
              <a:spcBef>
                <a:spcPts val="1200"/>
              </a:spcBef>
              <a:spcAft>
                <a:spcPts val="0"/>
              </a:spcAft>
              <a:buClr>
                <a:schemeClr val="dk1"/>
              </a:buClr>
              <a:buSzPts val="1800"/>
              <a:buChar char="●"/>
              <a:defRPr/>
            </a:lvl7pPr>
            <a:lvl8pPr indent="-342900" lvl="7" marL="3657600" algn="l">
              <a:lnSpc>
                <a:spcPct val="115000"/>
              </a:lnSpc>
              <a:spcBef>
                <a:spcPts val="1200"/>
              </a:spcBef>
              <a:spcAft>
                <a:spcPts val="0"/>
              </a:spcAft>
              <a:buClr>
                <a:schemeClr val="dk1"/>
              </a:buClr>
              <a:buSzPts val="1800"/>
              <a:buChar char="○"/>
              <a:defRPr/>
            </a:lvl8pPr>
            <a:lvl9pPr indent="-342900" lvl="8" marL="4114800" algn="l">
              <a:lnSpc>
                <a:spcPct val="115000"/>
              </a:lnSpc>
              <a:spcBef>
                <a:spcPts val="1200"/>
              </a:spcBef>
              <a:spcAft>
                <a:spcPts val="1200"/>
              </a:spcAft>
              <a:buClr>
                <a:schemeClr val="dk1"/>
              </a:buClr>
              <a:buSzPts val="1800"/>
              <a:buChar char="■"/>
              <a:defRPr/>
            </a:lvl9pPr>
          </a:lstStyle>
          <a:p/>
        </p:txBody>
      </p:sp>
      <p:sp>
        <p:nvSpPr>
          <p:cNvPr id="21" name="Google Shape;21;p5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p5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p5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4" name="Shape 24"/>
        <p:cNvGrpSpPr/>
        <p:nvPr/>
      </p:nvGrpSpPr>
      <p:grpSpPr>
        <a:xfrm>
          <a:off x="0" y="0"/>
          <a:ext cx="0" cy="0"/>
          <a:chOff x="0" y="0"/>
          <a:chExt cx="0" cy="0"/>
        </a:xfrm>
      </p:grpSpPr>
      <p:cxnSp>
        <p:nvCxnSpPr>
          <p:cNvPr id="25" name="Google Shape;25;p59"/>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26" name="Google Shape;26;p59"/>
          <p:cNvSpPr txBox="1"/>
          <p:nvPr>
            <p:ph type="title"/>
          </p:nvPr>
        </p:nvSpPr>
        <p:spPr>
          <a:xfrm>
            <a:off x="512700" y="1893300"/>
            <a:ext cx="8118600" cy="1522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accent1"/>
              </a:buClr>
              <a:buSzPts val="6000"/>
              <a:buNone/>
              <a:defRPr sz="6000">
                <a:solidFill>
                  <a:schemeClr val="accent1"/>
                </a:solidFill>
              </a:defRPr>
            </a:lvl1pPr>
            <a:lvl2pPr lvl="1" algn="l">
              <a:lnSpc>
                <a:spcPct val="100000"/>
              </a:lnSpc>
              <a:spcBef>
                <a:spcPts val="0"/>
              </a:spcBef>
              <a:spcAft>
                <a:spcPts val="0"/>
              </a:spcAft>
              <a:buClr>
                <a:schemeClr val="accent1"/>
              </a:buClr>
              <a:buSzPts val="6000"/>
              <a:buNone/>
              <a:defRPr sz="6000">
                <a:solidFill>
                  <a:schemeClr val="accent1"/>
                </a:solidFill>
              </a:defRPr>
            </a:lvl2pPr>
            <a:lvl3pPr lvl="2" algn="l">
              <a:lnSpc>
                <a:spcPct val="100000"/>
              </a:lnSpc>
              <a:spcBef>
                <a:spcPts val="0"/>
              </a:spcBef>
              <a:spcAft>
                <a:spcPts val="0"/>
              </a:spcAft>
              <a:buClr>
                <a:schemeClr val="accent1"/>
              </a:buClr>
              <a:buSzPts val="6000"/>
              <a:buNone/>
              <a:defRPr sz="6000">
                <a:solidFill>
                  <a:schemeClr val="accent1"/>
                </a:solidFill>
              </a:defRPr>
            </a:lvl3pPr>
            <a:lvl4pPr lvl="3" algn="l">
              <a:lnSpc>
                <a:spcPct val="100000"/>
              </a:lnSpc>
              <a:spcBef>
                <a:spcPts val="0"/>
              </a:spcBef>
              <a:spcAft>
                <a:spcPts val="0"/>
              </a:spcAft>
              <a:buClr>
                <a:schemeClr val="accent1"/>
              </a:buClr>
              <a:buSzPts val="6000"/>
              <a:buNone/>
              <a:defRPr sz="6000">
                <a:solidFill>
                  <a:schemeClr val="accent1"/>
                </a:solidFill>
              </a:defRPr>
            </a:lvl4pPr>
            <a:lvl5pPr lvl="4" algn="l">
              <a:lnSpc>
                <a:spcPct val="100000"/>
              </a:lnSpc>
              <a:spcBef>
                <a:spcPts val="0"/>
              </a:spcBef>
              <a:spcAft>
                <a:spcPts val="0"/>
              </a:spcAft>
              <a:buClr>
                <a:schemeClr val="accent1"/>
              </a:buClr>
              <a:buSzPts val="6000"/>
              <a:buNone/>
              <a:defRPr sz="6000">
                <a:solidFill>
                  <a:schemeClr val="accent1"/>
                </a:solidFill>
              </a:defRPr>
            </a:lvl5pPr>
            <a:lvl6pPr lvl="5" algn="l">
              <a:lnSpc>
                <a:spcPct val="100000"/>
              </a:lnSpc>
              <a:spcBef>
                <a:spcPts val="0"/>
              </a:spcBef>
              <a:spcAft>
                <a:spcPts val="0"/>
              </a:spcAft>
              <a:buClr>
                <a:schemeClr val="accent1"/>
              </a:buClr>
              <a:buSzPts val="6000"/>
              <a:buNone/>
              <a:defRPr sz="6000">
                <a:solidFill>
                  <a:schemeClr val="accent1"/>
                </a:solidFill>
              </a:defRPr>
            </a:lvl6pPr>
            <a:lvl7pPr lvl="6" algn="l">
              <a:lnSpc>
                <a:spcPct val="100000"/>
              </a:lnSpc>
              <a:spcBef>
                <a:spcPts val="0"/>
              </a:spcBef>
              <a:spcAft>
                <a:spcPts val="0"/>
              </a:spcAft>
              <a:buClr>
                <a:schemeClr val="accent1"/>
              </a:buClr>
              <a:buSzPts val="6000"/>
              <a:buNone/>
              <a:defRPr sz="6000">
                <a:solidFill>
                  <a:schemeClr val="accent1"/>
                </a:solidFill>
              </a:defRPr>
            </a:lvl7pPr>
            <a:lvl8pPr lvl="7" algn="l">
              <a:lnSpc>
                <a:spcPct val="100000"/>
              </a:lnSpc>
              <a:spcBef>
                <a:spcPts val="0"/>
              </a:spcBef>
              <a:spcAft>
                <a:spcPts val="0"/>
              </a:spcAft>
              <a:buClr>
                <a:schemeClr val="accent1"/>
              </a:buClr>
              <a:buSzPts val="6000"/>
              <a:buNone/>
              <a:defRPr sz="6000">
                <a:solidFill>
                  <a:schemeClr val="accent1"/>
                </a:solidFill>
              </a:defRPr>
            </a:lvl8pPr>
            <a:lvl9pPr lvl="8" algn="l">
              <a:lnSpc>
                <a:spcPct val="100000"/>
              </a:lnSpc>
              <a:spcBef>
                <a:spcPts val="0"/>
              </a:spcBef>
              <a:spcAft>
                <a:spcPts val="0"/>
              </a:spcAft>
              <a:buClr>
                <a:schemeClr val="accent1"/>
              </a:buClr>
              <a:buSzPts val="6000"/>
              <a:buNone/>
              <a:defRPr sz="6000">
                <a:solidFill>
                  <a:schemeClr val="accent1"/>
                </a:solidFill>
              </a:defRPr>
            </a:lvl9pPr>
          </a:lstStyle>
          <a:p/>
        </p:txBody>
      </p:sp>
      <p:sp>
        <p:nvSpPr>
          <p:cNvPr id="27" name="Google Shape;27;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sp>
        <p:nvSpPr>
          <p:cNvPr id="29" name="Google Shape;29;p60"/>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60"/>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1" name="Google Shape;31;p60"/>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2" name="Google Shape;32;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6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5" name="Google Shape;35;p61"/>
          <p:cNvSpPr txBox="1"/>
          <p:nvPr>
            <p:ph idx="1" type="body"/>
          </p:nvPr>
        </p:nvSpPr>
        <p:spPr>
          <a:xfrm>
            <a:off x="311700" y="1171675"/>
            <a:ext cx="3999900" cy="3397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6" name="Google Shape;36;p61"/>
          <p:cNvSpPr txBox="1"/>
          <p:nvPr>
            <p:ph idx="2" type="body"/>
          </p:nvPr>
        </p:nvSpPr>
        <p:spPr>
          <a:xfrm>
            <a:off x="4832400" y="1171675"/>
            <a:ext cx="3999900" cy="3397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6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0" name="Google Shape;40;p6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1" name="Google Shape;41;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2" name="Shape 42"/>
        <p:cNvGrpSpPr/>
        <p:nvPr/>
      </p:nvGrpSpPr>
      <p:grpSpPr>
        <a:xfrm>
          <a:off x="0" y="0"/>
          <a:ext cx="0" cy="0"/>
          <a:chOff x="0" y="0"/>
          <a:chExt cx="0" cy="0"/>
        </a:xfrm>
      </p:grpSpPr>
      <p:sp>
        <p:nvSpPr>
          <p:cNvPr id="43" name="Google Shape;43;p63"/>
          <p:cNvSpPr txBox="1"/>
          <p:nvPr>
            <p:ph type="title"/>
          </p:nvPr>
        </p:nvSpPr>
        <p:spPr>
          <a:xfrm>
            <a:off x="490250" y="526350"/>
            <a:ext cx="56040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accent1"/>
              </a:buClr>
              <a:buSzPts val="5400"/>
              <a:buNone/>
              <a:defRPr sz="5400">
                <a:solidFill>
                  <a:schemeClr val="accent1"/>
                </a:solidFill>
              </a:defRPr>
            </a:lvl1pPr>
            <a:lvl2pPr lvl="1" algn="l">
              <a:lnSpc>
                <a:spcPct val="100000"/>
              </a:lnSpc>
              <a:spcBef>
                <a:spcPts val="0"/>
              </a:spcBef>
              <a:spcAft>
                <a:spcPts val="0"/>
              </a:spcAft>
              <a:buClr>
                <a:schemeClr val="accent1"/>
              </a:buClr>
              <a:buSzPts val="5400"/>
              <a:buNone/>
              <a:defRPr sz="5400">
                <a:solidFill>
                  <a:schemeClr val="accent1"/>
                </a:solidFill>
              </a:defRPr>
            </a:lvl2pPr>
            <a:lvl3pPr lvl="2" algn="l">
              <a:lnSpc>
                <a:spcPct val="100000"/>
              </a:lnSpc>
              <a:spcBef>
                <a:spcPts val="0"/>
              </a:spcBef>
              <a:spcAft>
                <a:spcPts val="0"/>
              </a:spcAft>
              <a:buClr>
                <a:schemeClr val="accent1"/>
              </a:buClr>
              <a:buSzPts val="5400"/>
              <a:buNone/>
              <a:defRPr sz="5400">
                <a:solidFill>
                  <a:schemeClr val="accent1"/>
                </a:solidFill>
              </a:defRPr>
            </a:lvl3pPr>
            <a:lvl4pPr lvl="3" algn="l">
              <a:lnSpc>
                <a:spcPct val="100000"/>
              </a:lnSpc>
              <a:spcBef>
                <a:spcPts val="0"/>
              </a:spcBef>
              <a:spcAft>
                <a:spcPts val="0"/>
              </a:spcAft>
              <a:buClr>
                <a:schemeClr val="accent1"/>
              </a:buClr>
              <a:buSzPts val="5400"/>
              <a:buNone/>
              <a:defRPr sz="5400">
                <a:solidFill>
                  <a:schemeClr val="accent1"/>
                </a:solidFill>
              </a:defRPr>
            </a:lvl4pPr>
            <a:lvl5pPr lvl="4" algn="l">
              <a:lnSpc>
                <a:spcPct val="100000"/>
              </a:lnSpc>
              <a:spcBef>
                <a:spcPts val="0"/>
              </a:spcBef>
              <a:spcAft>
                <a:spcPts val="0"/>
              </a:spcAft>
              <a:buClr>
                <a:schemeClr val="accent1"/>
              </a:buClr>
              <a:buSzPts val="5400"/>
              <a:buNone/>
              <a:defRPr sz="5400">
                <a:solidFill>
                  <a:schemeClr val="accent1"/>
                </a:solidFill>
              </a:defRPr>
            </a:lvl5pPr>
            <a:lvl6pPr lvl="5" algn="l">
              <a:lnSpc>
                <a:spcPct val="100000"/>
              </a:lnSpc>
              <a:spcBef>
                <a:spcPts val="0"/>
              </a:spcBef>
              <a:spcAft>
                <a:spcPts val="0"/>
              </a:spcAft>
              <a:buClr>
                <a:schemeClr val="accent1"/>
              </a:buClr>
              <a:buSzPts val="5400"/>
              <a:buNone/>
              <a:defRPr sz="5400">
                <a:solidFill>
                  <a:schemeClr val="accent1"/>
                </a:solidFill>
              </a:defRPr>
            </a:lvl6pPr>
            <a:lvl7pPr lvl="6" algn="l">
              <a:lnSpc>
                <a:spcPct val="100000"/>
              </a:lnSpc>
              <a:spcBef>
                <a:spcPts val="0"/>
              </a:spcBef>
              <a:spcAft>
                <a:spcPts val="0"/>
              </a:spcAft>
              <a:buClr>
                <a:schemeClr val="accent1"/>
              </a:buClr>
              <a:buSzPts val="5400"/>
              <a:buNone/>
              <a:defRPr sz="5400">
                <a:solidFill>
                  <a:schemeClr val="accent1"/>
                </a:solidFill>
              </a:defRPr>
            </a:lvl7pPr>
            <a:lvl8pPr lvl="7" algn="l">
              <a:lnSpc>
                <a:spcPct val="100000"/>
              </a:lnSpc>
              <a:spcBef>
                <a:spcPts val="0"/>
              </a:spcBef>
              <a:spcAft>
                <a:spcPts val="0"/>
              </a:spcAft>
              <a:buClr>
                <a:schemeClr val="accent1"/>
              </a:buClr>
              <a:buSzPts val="5400"/>
              <a:buNone/>
              <a:defRPr sz="5400">
                <a:solidFill>
                  <a:schemeClr val="accent1"/>
                </a:solidFill>
              </a:defRPr>
            </a:lvl8pPr>
            <a:lvl9pPr lvl="8" algn="l">
              <a:lnSpc>
                <a:spcPct val="100000"/>
              </a:lnSpc>
              <a:spcBef>
                <a:spcPts val="0"/>
              </a:spcBef>
              <a:spcAft>
                <a:spcPts val="0"/>
              </a:spcAft>
              <a:buClr>
                <a:schemeClr val="accent1"/>
              </a:buClr>
              <a:buSzPts val="5400"/>
              <a:buNone/>
              <a:defRPr sz="5400">
                <a:solidFill>
                  <a:schemeClr val="accent1"/>
                </a:solidFill>
              </a:defRPr>
            </a:lvl9pPr>
          </a:lstStyle>
          <a:p/>
        </p:txBody>
      </p:sp>
      <p:sp>
        <p:nvSpPr>
          <p:cNvPr id="44" name="Google Shape;44;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64"/>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7" name="Google Shape;47;p64"/>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8" name="Google Shape;48;p64"/>
          <p:cNvSpPr txBox="1"/>
          <p:nvPr>
            <p:ph type="title"/>
          </p:nvPr>
        </p:nvSpPr>
        <p:spPr>
          <a:xfrm>
            <a:off x="265500" y="1382350"/>
            <a:ext cx="4045200" cy="1333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2"/>
              </a:buClr>
              <a:buSzPts val="4200"/>
              <a:buNone/>
              <a:defRPr sz="4200">
                <a:solidFill>
                  <a:schemeClr val="lt2"/>
                </a:solidFill>
              </a:defRPr>
            </a:lvl1pPr>
            <a:lvl2pPr lvl="1" algn="ctr">
              <a:lnSpc>
                <a:spcPct val="100000"/>
              </a:lnSpc>
              <a:spcBef>
                <a:spcPts val="0"/>
              </a:spcBef>
              <a:spcAft>
                <a:spcPts val="0"/>
              </a:spcAft>
              <a:buClr>
                <a:schemeClr val="lt2"/>
              </a:buClr>
              <a:buSzPts val="4200"/>
              <a:buNone/>
              <a:defRPr sz="4200">
                <a:solidFill>
                  <a:schemeClr val="lt2"/>
                </a:solidFill>
              </a:defRPr>
            </a:lvl2pPr>
            <a:lvl3pPr lvl="2" algn="ctr">
              <a:lnSpc>
                <a:spcPct val="100000"/>
              </a:lnSpc>
              <a:spcBef>
                <a:spcPts val="0"/>
              </a:spcBef>
              <a:spcAft>
                <a:spcPts val="0"/>
              </a:spcAft>
              <a:buClr>
                <a:schemeClr val="lt2"/>
              </a:buClr>
              <a:buSzPts val="4200"/>
              <a:buNone/>
              <a:defRPr sz="4200">
                <a:solidFill>
                  <a:schemeClr val="lt2"/>
                </a:solidFill>
              </a:defRPr>
            </a:lvl3pPr>
            <a:lvl4pPr lvl="3" algn="ctr">
              <a:lnSpc>
                <a:spcPct val="100000"/>
              </a:lnSpc>
              <a:spcBef>
                <a:spcPts val="0"/>
              </a:spcBef>
              <a:spcAft>
                <a:spcPts val="0"/>
              </a:spcAft>
              <a:buClr>
                <a:schemeClr val="lt2"/>
              </a:buClr>
              <a:buSzPts val="4200"/>
              <a:buNone/>
              <a:defRPr sz="4200">
                <a:solidFill>
                  <a:schemeClr val="lt2"/>
                </a:solidFill>
              </a:defRPr>
            </a:lvl4pPr>
            <a:lvl5pPr lvl="4" algn="ctr">
              <a:lnSpc>
                <a:spcPct val="100000"/>
              </a:lnSpc>
              <a:spcBef>
                <a:spcPts val="0"/>
              </a:spcBef>
              <a:spcAft>
                <a:spcPts val="0"/>
              </a:spcAft>
              <a:buClr>
                <a:schemeClr val="lt2"/>
              </a:buClr>
              <a:buSzPts val="4200"/>
              <a:buNone/>
              <a:defRPr sz="4200">
                <a:solidFill>
                  <a:schemeClr val="lt2"/>
                </a:solidFill>
              </a:defRPr>
            </a:lvl5pPr>
            <a:lvl6pPr lvl="5" algn="ctr">
              <a:lnSpc>
                <a:spcPct val="100000"/>
              </a:lnSpc>
              <a:spcBef>
                <a:spcPts val="0"/>
              </a:spcBef>
              <a:spcAft>
                <a:spcPts val="0"/>
              </a:spcAft>
              <a:buClr>
                <a:schemeClr val="lt2"/>
              </a:buClr>
              <a:buSzPts val="4200"/>
              <a:buNone/>
              <a:defRPr sz="4200">
                <a:solidFill>
                  <a:schemeClr val="lt2"/>
                </a:solidFill>
              </a:defRPr>
            </a:lvl6pPr>
            <a:lvl7pPr lvl="6" algn="ctr">
              <a:lnSpc>
                <a:spcPct val="100000"/>
              </a:lnSpc>
              <a:spcBef>
                <a:spcPts val="0"/>
              </a:spcBef>
              <a:spcAft>
                <a:spcPts val="0"/>
              </a:spcAft>
              <a:buClr>
                <a:schemeClr val="lt2"/>
              </a:buClr>
              <a:buSzPts val="4200"/>
              <a:buNone/>
              <a:defRPr sz="4200">
                <a:solidFill>
                  <a:schemeClr val="lt2"/>
                </a:solidFill>
              </a:defRPr>
            </a:lvl7pPr>
            <a:lvl8pPr lvl="7" algn="ctr">
              <a:lnSpc>
                <a:spcPct val="100000"/>
              </a:lnSpc>
              <a:spcBef>
                <a:spcPts val="0"/>
              </a:spcBef>
              <a:spcAft>
                <a:spcPts val="0"/>
              </a:spcAft>
              <a:buClr>
                <a:schemeClr val="lt2"/>
              </a:buClr>
              <a:buSzPts val="4200"/>
              <a:buNone/>
              <a:defRPr sz="4200">
                <a:solidFill>
                  <a:schemeClr val="lt2"/>
                </a:solidFill>
              </a:defRPr>
            </a:lvl8pPr>
            <a:lvl9pPr lvl="8" algn="ctr">
              <a:lnSpc>
                <a:spcPct val="100000"/>
              </a:lnSpc>
              <a:spcBef>
                <a:spcPts val="0"/>
              </a:spcBef>
              <a:spcAft>
                <a:spcPts val="0"/>
              </a:spcAft>
              <a:buClr>
                <a:schemeClr val="lt2"/>
              </a:buClr>
              <a:buSzPts val="4200"/>
              <a:buNone/>
              <a:defRPr sz="4200">
                <a:solidFill>
                  <a:schemeClr val="lt2"/>
                </a:solidFill>
              </a:defRPr>
            </a:lvl9pPr>
          </a:lstStyle>
          <a:p/>
        </p:txBody>
      </p:sp>
      <p:sp>
        <p:nvSpPr>
          <p:cNvPr id="49" name="Google Shape;49;p64"/>
          <p:cNvSpPr txBox="1"/>
          <p:nvPr>
            <p:ph idx="1" type="subTitle"/>
          </p:nvPr>
        </p:nvSpPr>
        <p:spPr>
          <a:xfrm>
            <a:off x="265500" y="27690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64"/>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defRPr>
            </a:lvl1pPr>
            <a:lvl2pPr indent="-317500" lvl="1" marL="914400" algn="l">
              <a:lnSpc>
                <a:spcPct val="115000"/>
              </a:lnSpc>
              <a:spcBef>
                <a:spcPts val="0"/>
              </a:spcBef>
              <a:spcAft>
                <a:spcPts val="0"/>
              </a:spcAft>
              <a:buClr>
                <a:schemeClr val="accent1"/>
              </a:buClr>
              <a:buSzPts val="1400"/>
              <a:buChar char="○"/>
              <a:defRPr>
                <a:solidFill>
                  <a:schemeClr val="accent1"/>
                </a:solidFill>
              </a:defRPr>
            </a:lvl2pPr>
            <a:lvl3pPr indent="-317500" lvl="2" marL="1371600" algn="l">
              <a:lnSpc>
                <a:spcPct val="115000"/>
              </a:lnSpc>
              <a:spcBef>
                <a:spcPts val="0"/>
              </a:spcBef>
              <a:spcAft>
                <a:spcPts val="0"/>
              </a:spcAft>
              <a:buClr>
                <a:schemeClr val="accent1"/>
              </a:buClr>
              <a:buSzPts val="1400"/>
              <a:buChar char="■"/>
              <a:defRPr>
                <a:solidFill>
                  <a:schemeClr val="accent1"/>
                </a:solidFill>
              </a:defRPr>
            </a:lvl3pPr>
            <a:lvl4pPr indent="-317500" lvl="3" marL="1828800" algn="l">
              <a:lnSpc>
                <a:spcPct val="115000"/>
              </a:lnSpc>
              <a:spcBef>
                <a:spcPts val="0"/>
              </a:spcBef>
              <a:spcAft>
                <a:spcPts val="0"/>
              </a:spcAft>
              <a:buClr>
                <a:schemeClr val="accent1"/>
              </a:buClr>
              <a:buSzPts val="1400"/>
              <a:buChar char="●"/>
              <a:defRPr>
                <a:solidFill>
                  <a:schemeClr val="accent1"/>
                </a:solidFill>
              </a:defRPr>
            </a:lvl4pPr>
            <a:lvl5pPr indent="-317500" lvl="4" marL="2286000" algn="l">
              <a:lnSpc>
                <a:spcPct val="115000"/>
              </a:lnSpc>
              <a:spcBef>
                <a:spcPts val="0"/>
              </a:spcBef>
              <a:spcAft>
                <a:spcPts val="0"/>
              </a:spcAft>
              <a:buClr>
                <a:schemeClr val="accent1"/>
              </a:buClr>
              <a:buSzPts val="1400"/>
              <a:buChar char="○"/>
              <a:defRPr>
                <a:solidFill>
                  <a:schemeClr val="accent1"/>
                </a:solidFill>
              </a:defRPr>
            </a:lvl5pPr>
            <a:lvl6pPr indent="-317500" lvl="5" marL="2743200" algn="l">
              <a:lnSpc>
                <a:spcPct val="115000"/>
              </a:lnSpc>
              <a:spcBef>
                <a:spcPts val="0"/>
              </a:spcBef>
              <a:spcAft>
                <a:spcPts val="0"/>
              </a:spcAft>
              <a:buClr>
                <a:schemeClr val="accent1"/>
              </a:buClr>
              <a:buSzPts val="1400"/>
              <a:buChar char="■"/>
              <a:defRPr>
                <a:solidFill>
                  <a:schemeClr val="accent1"/>
                </a:solidFill>
              </a:defRPr>
            </a:lvl6pPr>
            <a:lvl7pPr indent="-317500" lvl="6" marL="3200400" algn="l">
              <a:lnSpc>
                <a:spcPct val="115000"/>
              </a:lnSpc>
              <a:spcBef>
                <a:spcPts val="0"/>
              </a:spcBef>
              <a:spcAft>
                <a:spcPts val="0"/>
              </a:spcAft>
              <a:buClr>
                <a:schemeClr val="accent1"/>
              </a:buClr>
              <a:buSzPts val="1400"/>
              <a:buChar char="●"/>
              <a:defRPr>
                <a:solidFill>
                  <a:schemeClr val="accent1"/>
                </a:solidFill>
              </a:defRPr>
            </a:lvl7pPr>
            <a:lvl8pPr indent="-317500" lvl="7" marL="3657600" algn="l">
              <a:lnSpc>
                <a:spcPct val="115000"/>
              </a:lnSpc>
              <a:spcBef>
                <a:spcPts val="0"/>
              </a:spcBef>
              <a:spcAft>
                <a:spcPts val="0"/>
              </a:spcAft>
              <a:buClr>
                <a:schemeClr val="accent1"/>
              </a:buClr>
              <a:buSzPts val="1400"/>
              <a:buChar char="○"/>
              <a:defRPr>
                <a:solidFill>
                  <a:schemeClr val="accent1"/>
                </a:solidFill>
              </a:defRPr>
            </a:lvl8pPr>
            <a:lvl9pPr indent="-317500" lvl="8" marL="4114800" algn="l">
              <a:lnSpc>
                <a:spcPct val="115000"/>
              </a:lnSpc>
              <a:spcBef>
                <a:spcPts val="0"/>
              </a:spcBef>
              <a:spcAft>
                <a:spcPts val="0"/>
              </a:spcAft>
              <a:buClr>
                <a:schemeClr val="accent1"/>
              </a:buClr>
              <a:buSzPts val="1400"/>
              <a:buChar char="■"/>
              <a:defRPr>
                <a:solidFill>
                  <a:schemeClr val="accent1"/>
                </a:solidFill>
              </a:defRPr>
            </a:lvl9pPr>
          </a:lstStyle>
          <a:p/>
        </p:txBody>
      </p:sp>
      <p:sp>
        <p:nvSpPr>
          <p:cNvPr id="51" name="Google Shape;51;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55"/>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1pPr>
            <a:lvl2pPr lvl="1"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2pPr>
            <a:lvl3pPr lvl="2"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3pPr>
            <a:lvl4pPr lvl="3"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4pPr>
            <a:lvl5pPr lvl="4"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5pPr>
            <a:lvl6pPr lvl="5"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6pPr>
            <a:lvl7pPr lvl="6"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7pPr>
            <a:lvl8pPr lvl="7"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8pPr>
            <a:lvl9pPr lvl="8"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9pPr>
          </a:lstStyle>
          <a:p/>
        </p:txBody>
      </p:sp>
      <p:sp>
        <p:nvSpPr>
          <p:cNvPr id="7" name="Google Shape;7;p55"/>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1"/>
              </a:buClr>
              <a:buSzPts val="1800"/>
              <a:buFont typeface="Old Standard TT"/>
              <a:buChar char="●"/>
              <a:defRPr b="0" i="0" sz="1800" u="none" cap="none" strike="noStrike">
                <a:solidFill>
                  <a:schemeClr val="dk1"/>
                </a:solidFill>
                <a:latin typeface="Old Standard TT"/>
                <a:ea typeface="Old Standard TT"/>
                <a:cs typeface="Old Standard TT"/>
                <a:sym typeface="Old Standard TT"/>
              </a:defRPr>
            </a:lvl1pPr>
            <a:lvl2pPr indent="-317500" lvl="1" marL="9144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2pPr>
            <a:lvl3pPr indent="-317500" lvl="2" marL="13716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3pPr>
            <a:lvl4pPr indent="-317500" lvl="3" marL="18288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4pPr>
            <a:lvl5pPr indent="-317500" lvl="4" marL="22860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5pPr>
            <a:lvl6pPr indent="-317500" lvl="5" marL="27432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6pPr>
            <a:lvl7pPr indent="-317500" lvl="6" marL="32004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7pPr>
            <a:lvl8pPr indent="-317500" lvl="7" marL="36576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8pPr>
            <a:lvl9pPr indent="-317500" lvl="8" marL="41148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9pPr>
          </a:lstStyle>
          <a:p/>
        </p:txBody>
      </p:sp>
      <p:sp>
        <p:nvSpPr>
          <p:cNvPr id="8" name="Google Shape;8;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doi.org/10.1046/j.1525-1497.2001.016009620.x" TargetMode="External"/><Relationship Id="rId4" Type="http://schemas.openxmlformats.org/officeDocument/2006/relationships/hyperlink" Target="https://doi.org/10.1016/j.ajog.2006.08.037" TargetMode="External"/><Relationship Id="rId9" Type="http://schemas.openxmlformats.org/officeDocument/2006/relationships/hyperlink" Target="https://doi.org/10.3109/0142159X.2016.1147540" TargetMode="External"/><Relationship Id="rId5" Type="http://schemas.openxmlformats.org/officeDocument/2006/relationships/hyperlink" Target="https://doi.org/10.1186/s12909-018-1251-x" TargetMode="External"/><Relationship Id="rId6" Type="http://schemas.openxmlformats.org/officeDocument/2006/relationships/hyperlink" Target="https://doi.org/10.1186/s12909-018-1251-x" TargetMode="External"/><Relationship Id="rId7" Type="http://schemas.openxmlformats.org/officeDocument/2006/relationships/hyperlink" Target="https://doi.org/10.4300/JGME-D-18-00612.1" TargetMode="External"/><Relationship Id="rId8" Type="http://schemas.openxmlformats.org/officeDocument/2006/relationships/hyperlink" Target="https://doi.org/10.4300/JGME-D-18-00612.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
          <p:cNvSpPr txBox="1"/>
          <p:nvPr>
            <p:ph type="ctrTitle"/>
          </p:nvPr>
        </p:nvSpPr>
        <p:spPr>
          <a:xfrm>
            <a:off x="663100" y="603800"/>
            <a:ext cx="8118600" cy="6567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SzPts val="4200"/>
              <a:buNone/>
            </a:pPr>
            <a:r>
              <a:rPr lang="en" sz="1400">
                <a:latin typeface="Times New Roman"/>
                <a:ea typeface="Times New Roman"/>
                <a:cs typeface="Times New Roman"/>
                <a:sym typeface="Times New Roman"/>
              </a:rPr>
              <a:t>Holy Name OBGYN Residency Bootcamp</a:t>
            </a:r>
            <a:endParaRPr b="1" sz="1900">
              <a:latin typeface="Times New Roman"/>
              <a:ea typeface="Times New Roman"/>
              <a:cs typeface="Times New Roman"/>
              <a:sym typeface="Times New Roman"/>
            </a:endParaRPr>
          </a:p>
        </p:txBody>
      </p:sp>
      <p:sp>
        <p:nvSpPr>
          <p:cNvPr id="66" name="Google Shape;66;p1"/>
          <p:cNvSpPr txBox="1"/>
          <p:nvPr>
            <p:ph idx="1" type="subTitle"/>
          </p:nvPr>
        </p:nvSpPr>
        <p:spPr>
          <a:xfrm>
            <a:off x="512700" y="3840639"/>
            <a:ext cx="8118600" cy="7875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2400"/>
              <a:buNone/>
            </a:pPr>
            <a:r>
              <a:rPr b="1" lang="en" sz="1900">
                <a:solidFill>
                  <a:schemeClr val="accent1"/>
                </a:solidFill>
                <a:latin typeface="Times New Roman"/>
                <a:ea typeface="Times New Roman"/>
                <a:cs typeface="Times New Roman"/>
                <a:sym typeface="Times New Roman"/>
              </a:rPr>
              <a:t>Weiping Lin, DO</a:t>
            </a:r>
            <a:endParaRPr b="1" sz="1900">
              <a:solidFill>
                <a:schemeClr val="accent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b="1" lang="en" sz="1900">
                <a:solidFill>
                  <a:schemeClr val="accent1"/>
                </a:solidFill>
                <a:latin typeface="Times New Roman"/>
                <a:ea typeface="Times New Roman"/>
                <a:cs typeface="Times New Roman"/>
                <a:sym typeface="Times New Roman"/>
              </a:rPr>
              <a:t>06/11/2026</a:t>
            </a:r>
            <a:endParaRPr b="1" sz="1900">
              <a:solidFill>
                <a:schemeClr val="accent1"/>
              </a:solidFill>
              <a:latin typeface="Times New Roman"/>
              <a:ea typeface="Times New Roman"/>
              <a:cs typeface="Times New Roman"/>
              <a:sym typeface="Times New Roman"/>
            </a:endParaRPr>
          </a:p>
        </p:txBody>
      </p:sp>
      <p:sp>
        <p:nvSpPr>
          <p:cNvPr id="67" name="Google Shape;67;p1"/>
          <p:cNvSpPr txBox="1"/>
          <p:nvPr>
            <p:ph type="ctrTitle"/>
          </p:nvPr>
        </p:nvSpPr>
        <p:spPr>
          <a:xfrm>
            <a:off x="512700" y="2047600"/>
            <a:ext cx="8118600" cy="13704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SzPts val="4200"/>
              <a:buNone/>
            </a:pPr>
            <a:r>
              <a:rPr b="1" lang="en" sz="2600">
                <a:latin typeface="Times New Roman"/>
                <a:ea typeface="Times New Roman"/>
                <a:cs typeface="Times New Roman"/>
                <a:sym typeface="Times New Roman"/>
              </a:rPr>
              <a:t>Residents as Teachers</a:t>
            </a:r>
            <a:endParaRPr b="1" sz="2600">
              <a:latin typeface="Times New Roman"/>
              <a:ea typeface="Times New Roman"/>
              <a:cs typeface="Times New Roman"/>
              <a:sym typeface="Times New Roman"/>
            </a:endParaRPr>
          </a:p>
          <a:p>
            <a:pPr indent="0" lvl="0" marL="0" rtl="0" algn="l">
              <a:lnSpc>
                <a:spcPct val="115000"/>
              </a:lnSpc>
              <a:spcBef>
                <a:spcPts val="0"/>
              </a:spcBef>
              <a:spcAft>
                <a:spcPts val="0"/>
              </a:spcAft>
              <a:buSzPts val="4200"/>
              <a:buNone/>
            </a:pPr>
            <a:r>
              <a:t/>
            </a:r>
            <a:endParaRPr b="1" sz="1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g3ed9454af26_0_70" title="Rat_AskTellAsk_Poster.png"/>
          <p:cNvPicPr preferRelativeResize="0"/>
          <p:nvPr/>
        </p:nvPicPr>
        <p:blipFill rotWithShape="1">
          <a:blip r:embed="rId3">
            <a:alphaModFix/>
          </a:blip>
          <a:srcRect b="0" l="0" r="0" t="0"/>
          <a:stretch/>
        </p:blipFill>
        <p:spPr>
          <a:xfrm>
            <a:off x="989875" y="23075"/>
            <a:ext cx="6796467" cy="5097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g3edc4b833c0_0_130" title="SBI_Graphic.png"/>
          <p:cNvPicPr preferRelativeResize="0"/>
          <p:nvPr/>
        </p:nvPicPr>
        <p:blipFill rotWithShape="1">
          <a:blip r:embed="rId3">
            <a:alphaModFix/>
          </a:blip>
          <a:srcRect b="0" l="0" r="0" t="0"/>
          <a:stretch/>
        </p:blipFill>
        <p:spPr>
          <a:xfrm>
            <a:off x="1177350" y="75000"/>
            <a:ext cx="6658002" cy="4993501"/>
          </a:xfrm>
          <a:prstGeom prst="rect">
            <a:avLst/>
          </a:prstGeom>
          <a:noFill/>
          <a:ln>
            <a:noFill/>
          </a:ln>
        </p:spPr>
      </p:pic>
      <p:sp>
        <p:nvSpPr>
          <p:cNvPr id="129" name="Google Shape;129;g3edc4b833c0_0_130"/>
          <p:cNvSpPr txBox="1"/>
          <p:nvPr/>
        </p:nvSpPr>
        <p:spPr>
          <a:xfrm>
            <a:off x="5142300" y="4892300"/>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3eb9180dd1f_0_2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60"/>
              <a:buFont typeface="Calibri"/>
              <a:buNone/>
            </a:pPr>
            <a:r>
              <a:rPr lang="en" sz="2760">
                <a:solidFill>
                  <a:schemeClr val="dk1"/>
                </a:solidFill>
                <a:latin typeface="Calibri"/>
                <a:ea typeface="Calibri"/>
                <a:cs typeface="Calibri"/>
                <a:sym typeface="Calibri"/>
              </a:rPr>
              <a:t>One-Minute Preceptor (OMP): Teaching in the Moment</a:t>
            </a:r>
            <a:endParaRPr sz="1500"/>
          </a:p>
        </p:txBody>
      </p:sp>
      <p:sp>
        <p:nvSpPr>
          <p:cNvPr id="135" name="Google Shape;135;g3eb9180dd1f_0_20"/>
          <p:cNvSpPr txBox="1"/>
          <p:nvPr>
            <p:ph idx="1" type="body"/>
          </p:nvPr>
        </p:nvSpPr>
        <p:spPr>
          <a:xfrm>
            <a:off x="457200" y="900133"/>
            <a:ext cx="8229600" cy="41184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Clr>
                <a:schemeClr val="dk1"/>
              </a:buClr>
              <a:buSzPts val="1100"/>
              <a:buFont typeface="Arial"/>
              <a:buNone/>
            </a:pPr>
            <a:r>
              <a:rPr b="1" lang="en" sz="1500">
                <a:latin typeface="Arial"/>
                <a:ea typeface="Arial"/>
                <a:cs typeface="Arial"/>
                <a:sym typeface="Arial"/>
              </a:rPr>
              <a:t>One-Minute Preceptor = a 5-step (“microskills”) structure for brief clinical teaching</a:t>
            </a:r>
            <a:endParaRPr b="1" sz="1500">
              <a:latin typeface="Arial"/>
              <a:ea typeface="Arial"/>
              <a:cs typeface="Arial"/>
              <a:sym typeface="Arial"/>
            </a:endParaRPr>
          </a:p>
          <a:p>
            <a:pPr indent="0" lvl="0" marL="0" rtl="0" algn="l">
              <a:lnSpc>
                <a:spcPct val="115000"/>
              </a:lnSpc>
              <a:spcBef>
                <a:spcPts val="1200"/>
              </a:spcBef>
              <a:spcAft>
                <a:spcPts val="0"/>
              </a:spcAft>
              <a:buSzPts val="1800"/>
              <a:buNone/>
            </a:pPr>
            <a:r>
              <a:rPr lang="en" sz="1500">
                <a:latin typeface="Arial"/>
                <a:ea typeface="Arial"/>
                <a:cs typeface="Arial"/>
                <a:sym typeface="Arial"/>
              </a:rPr>
              <a:t>Use it when a learner presents a patient, asks a question, or proposes a plan.</a:t>
            </a:r>
            <a:endParaRPr sz="1500">
              <a:latin typeface="Arial"/>
              <a:ea typeface="Arial"/>
              <a:cs typeface="Arial"/>
              <a:sym typeface="Arial"/>
            </a:endParaRPr>
          </a:p>
          <a:p>
            <a:pPr indent="-323850" lvl="0" marL="457200" rtl="0" algn="l">
              <a:lnSpc>
                <a:spcPct val="115000"/>
              </a:lnSpc>
              <a:spcBef>
                <a:spcPts val="1200"/>
              </a:spcBef>
              <a:spcAft>
                <a:spcPts val="0"/>
              </a:spcAft>
              <a:buSzPts val="1500"/>
              <a:buFont typeface="Arial"/>
              <a:buAutoNum type="arabicPeriod"/>
            </a:pPr>
            <a:r>
              <a:rPr b="1" lang="en" sz="1500">
                <a:latin typeface="Arial"/>
                <a:ea typeface="Arial"/>
                <a:cs typeface="Arial"/>
                <a:sym typeface="Arial"/>
              </a:rPr>
              <a:t>Commit</a:t>
            </a:r>
            <a:r>
              <a:rPr lang="en" sz="1500">
                <a:latin typeface="Arial"/>
                <a:ea typeface="Arial"/>
                <a:cs typeface="Arial"/>
                <a:sym typeface="Arial"/>
              </a:rPr>
              <a:t> — “What do you think is going on?”</a:t>
            </a:r>
            <a:endParaRPr sz="1500">
              <a:latin typeface="Arial"/>
              <a:ea typeface="Arial"/>
              <a:cs typeface="Arial"/>
              <a:sym typeface="Arial"/>
            </a:endParaRPr>
          </a:p>
          <a:p>
            <a:pPr indent="-323850" lvl="0" marL="457200" rtl="0" algn="l">
              <a:lnSpc>
                <a:spcPct val="115000"/>
              </a:lnSpc>
              <a:spcBef>
                <a:spcPts val="0"/>
              </a:spcBef>
              <a:spcAft>
                <a:spcPts val="0"/>
              </a:spcAft>
              <a:buSzPts val="1500"/>
              <a:buFont typeface="Arial"/>
              <a:buAutoNum type="arabicPeriod"/>
            </a:pPr>
            <a:r>
              <a:rPr b="1" lang="en" sz="1500">
                <a:latin typeface="Arial"/>
                <a:ea typeface="Arial"/>
                <a:cs typeface="Arial"/>
                <a:sym typeface="Arial"/>
              </a:rPr>
              <a:t>Probe</a:t>
            </a:r>
            <a:r>
              <a:rPr lang="en" sz="1500">
                <a:latin typeface="Arial"/>
                <a:ea typeface="Arial"/>
                <a:cs typeface="Arial"/>
                <a:sym typeface="Arial"/>
              </a:rPr>
              <a:t> — “What supports your thinking?”</a:t>
            </a:r>
            <a:endParaRPr sz="1500">
              <a:latin typeface="Arial"/>
              <a:ea typeface="Arial"/>
              <a:cs typeface="Arial"/>
              <a:sym typeface="Arial"/>
            </a:endParaRPr>
          </a:p>
          <a:p>
            <a:pPr indent="-323850" lvl="0" marL="457200" rtl="0" algn="l">
              <a:lnSpc>
                <a:spcPct val="115000"/>
              </a:lnSpc>
              <a:spcBef>
                <a:spcPts val="0"/>
              </a:spcBef>
              <a:spcAft>
                <a:spcPts val="0"/>
              </a:spcAft>
              <a:buSzPts val="1500"/>
              <a:buFont typeface="Arial"/>
              <a:buAutoNum type="arabicPeriod"/>
            </a:pPr>
            <a:r>
              <a:rPr b="1" lang="en" sz="1500">
                <a:latin typeface="Arial"/>
                <a:ea typeface="Arial"/>
                <a:cs typeface="Arial"/>
                <a:sym typeface="Arial"/>
              </a:rPr>
              <a:t>Teach</a:t>
            </a:r>
            <a:r>
              <a:rPr lang="en" sz="1500">
                <a:latin typeface="Arial"/>
                <a:ea typeface="Arial"/>
                <a:cs typeface="Arial"/>
                <a:sym typeface="Arial"/>
              </a:rPr>
              <a:t> — Share one general rule</a:t>
            </a:r>
            <a:endParaRPr sz="1500">
              <a:latin typeface="Arial"/>
              <a:ea typeface="Arial"/>
              <a:cs typeface="Arial"/>
              <a:sym typeface="Arial"/>
            </a:endParaRPr>
          </a:p>
          <a:p>
            <a:pPr indent="-323850" lvl="0" marL="457200" rtl="0" algn="l">
              <a:lnSpc>
                <a:spcPct val="115000"/>
              </a:lnSpc>
              <a:spcBef>
                <a:spcPts val="0"/>
              </a:spcBef>
              <a:spcAft>
                <a:spcPts val="0"/>
              </a:spcAft>
              <a:buSzPts val="1500"/>
              <a:buFont typeface="Arial"/>
              <a:buAutoNum type="arabicPeriod"/>
            </a:pPr>
            <a:r>
              <a:rPr b="1" lang="en" sz="1500">
                <a:latin typeface="Arial"/>
                <a:ea typeface="Arial"/>
                <a:cs typeface="Arial"/>
                <a:sym typeface="Arial"/>
              </a:rPr>
              <a:t>Reinforce</a:t>
            </a:r>
            <a:r>
              <a:rPr lang="en" sz="1500">
                <a:latin typeface="Arial"/>
                <a:ea typeface="Arial"/>
                <a:cs typeface="Arial"/>
                <a:sym typeface="Arial"/>
              </a:rPr>
              <a:t> — Name what was done well</a:t>
            </a:r>
            <a:endParaRPr sz="1500">
              <a:latin typeface="Arial"/>
              <a:ea typeface="Arial"/>
              <a:cs typeface="Arial"/>
              <a:sym typeface="Arial"/>
            </a:endParaRPr>
          </a:p>
          <a:p>
            <a:pPr indent="-323850" lvl="0" marL="457200" rtl="0" algn="l">
              <a:lnSpc>
                <a:spcPct val="115000"/>
              </a:lnSpc>
              <a:spcBef>
                <a:spcPts val="0"/>
              </a:spcBef>
              <a:spcAft>
                <a:spcPts val="0"/>
              </a:spcAft>
              <a:buSzPts val="1500"/>
              <a:buFont typeface="Arial"/>
              <a:buAutoNum type="arabicPeriod"/>
            </a:pPr>
            <a:r>
              <a:rPr b="1" lang="en" sz="1500">
                <a:latin typeface="Arial"/>
                <a:ea typeface="Arial"/>
                <a:cs typeface="Arial"/>
                <a:sym typeface="Arial"/>
              </a:rPr>
              <a:t>Refine</a:t>
            </a:r>
            <a:r>
              <a:rPr lang="en" sz="1500">
                <a:latin typeface="Arial"/>
                <a:ea typeface="Arial"/>
                <a:cs typeface="Arial"/>
                <a:sym typeface="Arial"/>
              </a:rPr>
              <a:t> — Correct, extend, or give one next step</a:t>
            </a:r>
            <a:endParaRPr sz="1500">
              <a:latin typeface="Arial"/>
              <a:ea typeface="Arial"/>
              <a:cs typeface="Arial"/>
              <a:sym typeface="Arial"/>
            </a:endParaRPr>
          </a:p>
          <a:p>
            <a:pPr indent="0" lvl="0" marL="0" rtl="0" algn="l">
              <a:lnSpc>
                <a:spcPct val="115000"/>
              </a:lnSpc>
              <a:spcBef>
                <a:spcPts val="1200"/>
              </a:spcBef>
              <a:spcAft>
                <a:spcPts val="1200"/>
              </a:spcAft>
              <a:buSzPts val="1800"/>
              <a:buNone/>
            </a:pPr>
            <a:br>
              <a:rPr b="1" lang="en" sz="1500">
                <a:latin typeface="Arial"/>
                <a:ea typeface="Arial"/>
                <a:cs typeface="Arial"/>
                <a:sym typeface="Arial"/>
              </a:rPr>
            </a:br>
            <a:r>
              <a:rPr b="1" lang="en" sz="1500">
                <a:latin typeface="Arial"/>
                <a:ea typeface="Arial"/>
                <a:cs typeface="Arial"/>
                <a:sym typeface="Arial"/>
              </a:rPr>
              <a:t>Neher et al. (1992)</a:t>
            </a:r>
            <a:r>
              <a:rPr lang="en" sz="1500">
                <a:latin typeface="Arial"/>
                <a:ea typeface="Arial"/>
                <a:cs typeface="Arial"/>
                <a:sym typeface="Arial"/>
              </a:rPr>
              <a:t> introduced OMP as a five-step microskills model for efficient clinical teaching. </a:t>
            </a:r>
            <a:r>
              <a:rPr b="1" lang="en" sz="1500">
                <a:latin typeface="Arial"/>
                <a:ea typeface="Arial"/>
                <a:cs typeface="Arial"/>
                <a:sym typeface="Arial"/>
              </a:rPr>
              <a:t>Furney et al. (2001)</a:t>
            </a:r>
            <a:r>
              <a:rPr lang="en" sz="1500">
                <a:latin typeface="Arial"/>
                <a:ea typeface="Arial"/>
                <a:cs typeface="Arial"/>
                <a:sym typeface="Arial"/>
              </a:rPr>
              <a:t> found that brief OMP training modestly improved resident teaching behaviors, especially getting learner commitment and giving feedback. </a:t>
            </a:r>
            <a:endParaRPr sz="36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graphicFrame>
        <p:nvGraphicFramePr>
          <p:cNvPr id="140" name="Google Shape;140;g3edc4b833c0_0_45"/>
          <p:cNvGraphicFramePr/>
          <p:nvPr/>
        </p:nvGraphicFramePr>
        <p:xfrm>
          <a:off x="263775" y="810000"/>
          <a:ext cx="3000000" cy="3000000"/>
        </p:xfrm>
        <a:graphic>
          <a:graphicData uri="http://schemas.openxmlformats.org/drawingml/2006/table">
            <a:tbl>
              <a:tblPr>
                <a:noFill/>
                <a:tableStyleId>{95C3F1CE-A166-46D9-A1E5-EA648EEAE9E2}</a:tableStyleId>
              </a:tblPr>
              <a:tblGrid>
                <a:gridCol w="2545925"/>
                <a:gridCol w="1480800"/>
                <a:gridCol w="4589725"/>
              </a:tblGrid>
              <a:tr h="473600">
                <a:tc>
                  <a:txBody>
                    <a:bodyPr/>
                    <a:lstStyle/>
                    <a:p>
                      <a:pPr indent="0" lvl="0" marL="0" marR="0" rtl="0" algn="ctr">
                        <a:lnSpc>
                          <a:spcPct val="115000"/>
                        </a:lnSpc>
                        <a:spcBef>
                          <a:spcPts val="0"/>
                        </a:spcBef>
                        <a:spcAft>
                          <a:spcPts val="0"/>
                        </a:spcAft>
                        <a:buClr>
                          <a:srgbClr val="000000"/>
                        </a:buClr>
                        <a:buSzPts val="1100"/>
                        <a:buFont typeface="Arial"/>
                        <a:buNone/>
                      </a:pPr>
                      <a:r>
                        <a:rPr b="1" lang="en" sz="1100" u="none" cap="none" strike="noStrike"/>
                        <a:t>Original OMP microskill</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b="1" lang="en" sz="1100" u="none" cap="none" strike="noStrike"/>
                        <a:t>CLEAR version</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b="1" lang="en" sz="1100" u="none" cap="none" strike="noStrike"/>
                        <a:t>Explanation</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68325">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Get a commitment</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C — Commit</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Ask the learner to take a position before you give the answer.</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47700">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Probe for supporting evidence</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L — Logic</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Explore the learner’s reasoning: “What led you there?”</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51375">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Teach general rules</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E — Educate</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Give one key point they can use next time.</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57700">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Reinforce what was done right</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A — Affirm</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Name the specific behavior or reasoning that worked.</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57700">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Correct mistakes</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lang="en" sz="1100" u="none" cap="none" strike="noStrike"/>
                        <a:t>R — Refine</a:t>
                      </a:r>
                      <a:endParaRPr b="1" sz="11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Improve or redirect the plan with one concrete next step.</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41" name="Google Shape;141;g3edc4b833c0_0_45"/>
          <p:cNvSpPr txBox="1"/>
          <p:nvPr>
            <p:ph type="title"/>
          </p:nvPr>
        </p:nvSpPr>
        <p:spPr>
          <a:xfrm>
            <a:off x="357200" y="79484"/>
            <a:ext cx="8229600" cy="643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60"/>
              <a:buFont typeface="Calibri"/>
              <a:buNone/>
            </a:pPr>
            <a:r>
              <a:rPr lang="en" sz="2760">
                <a:latin typeface="Calibri"/>
                <a:ea typeface="Calibri"/>
                <a:cs typeface="Calibri"/>
                <a:sym typeface="Calibri"/>
              </a:rPr>
              <a:t>OMP Microskill and the “CLEAR” Version</a:t>
            </a:r>
            <a:endParaRPr sz="15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3ed9454af26_0_25"/>
          <p:cNvSpPr txBox="1"/>
          <p:nvPr/>
        </p:nvSpPr>
        <p:spPr>
          <a:xfrm>
            <a:off x="6237750" y="4804800"/>
            <a:ext cx="2861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 created by Lin using ChatGPT (2026)</a:t>
            </a:r>
            <a:endParaRPr b="0" i="0" sz="1000" u="none" cap="none" strike="noStrike">
              <a:solidFill>
                <a:schemeClr val="dk1"/>
              </a:solidFill>
              <a:latin typeface="Old Standard TT"/>
              <a:ea typeface="Old Standard TT"/>
              <a:cs typeface="Old Standard TT"/>
              <a:sym typeface="Old Standard TT"/>
            </a:endParaRPr>
          </a:p>
        </p:txBody>
      </p:sp>
      <p:pic>
        <p:nvPicPr>
          <p:cNvPr id="147" name="Google Shape;147;g3ed9454af26_0_25" title="RaT_OMP(fixed).jpg"/>
          <p:cNvPicPr preferRelativeResize="0"/>
          <p:nvPr/>
        </p:nvPicPr>
        <p:blipFill rotWithShape="1">
          <a:blip r:embed="rId3">
            <a:alphaModFix/>
          </a:blip>
          <a:srcRect b="0" l="0" r="0" t="0"/>
          <a:stretch/>
        </p:blipFill>
        <p:spPr>
          <a:xfrm>
            <a:off x="1833550" y="43750"/>
            <a:ext cx="5248625" cy="48387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g3edc4b833c0_0_65" title="OMP_DoDont_Graphic.png"/>
          <p:cNvPicPr preferRelativeResize="0"/>
          <p:nvPr/>
        </p:nvPicPr>
        <p:blipFill rotWithShape="1">
          <a:blip r:embed="rId3">
            <a:alphaModFix/>
          </a:blip>
          <a:srcRect b="0" l="0" r="0" t="0"/>
          <a:stretch/>
        </p:blipFill>
        <p:spPr>
          <a:xfrm>
            <a:off x="1142113" y="64963"/>
            <a:ext cx="6684775" cy="5013576"/>
          </a:xfrm>
          <a:prstGeom prst="rect">
            <a:avLst/>
          </a:prstGeom>
          <a:noFill/>
          <a:ln>
            <a:noFill/>
          </a:ln>
        </p:spPr>
      </p:pic>
      <p:sp>
        <p:nvSpPr>
          <p:cNvPr id="153" name="Google Shape;153;g3edc4b833c0_0_65"/>
          <p:cNvSpPr txBox="1"/>
          <p:nvPr/>
        </p:nvSpPr>
        <p:spPr>
          <a:xfrm>
            <a:off x="5033775" y="4739850"/>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3eb9180dd1f_0_25"/>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solidFill>
                  <a:schemeClr val="dk1"/>
                </a:solidFill>
                <a:latin typeface="Calibri"/>
                <a:ea typeface="Calibri"/>
                <a:cs typeface="Calibri"/>
                <a:sym typeface="Calibri"/>
              </a:rPr>
              <a:t>OMP/Feedback </a:t>
            </a:r>
            <a:r>
              <a:rPr lang="en" sz="4400">
                <a:latin typeface="Calibri"/>
                <a:ea typeface="Calibri"/>
                <a:cs typeface="Calibri"/>
                <a:sym typeface="Calibri"/>
              </a:rPr>
              <a:t>Role-play</a:t>
            </a:r>
            <a:endParaRPr/>
          </a:p>
        </p:txBody>
      </p:sp>
      <p:sp>
        <p:nvSpPr>
          <p:cNvPr id="159" name="Google Shape;159;g3eb9180dd1f_0_25"/>
          <p:cNvSpPr txBox="1"/>
          <p:nvPr>
            <p:ph idx="1" type="body"/>
          </p:nvPr>
        </p:nvSpPr>
        <p:spPr>
          <a:xfrm>
            <a:off x="457200" y="900132"/>
            <a:ext cx="8229600" cy="39435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SzPts val="1800"/>
              <a:buNone/>
            </a:pPr>
            <a:r>
              <a:rPr b="1" lang="en" sz="1700">
                <a:latin typeface="Arial"/>
                <a:ea typeface="Arial"/>
                <a:cs typeface="Arial"/>
                <a:sym typeface="Arial"/>
              </a:rPr>
              <a:t>Each resident will rotate through three roles:</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Font typeface="Arial"/>
              <a:buChar char="●"/>
            </a:pPr>
            <a:r>
              <a:rPr b="1" lang="en" sz="1700">
                <a:latin typeface="Arial"/>
                <a:ea typeface="Arial"/>
                <a:cs typeface="Arial"/>
                <a:sym typeface="Arial"/>
              </a:rPr>
              <a:t>Teacher</a:t>
            </a:r>
            <a:r>
              <a:rPr lang="en" sz="1700">
                <a:latin typeface="Arial"/>
                <a:ea typeface="Arial"/>
                <a:cs typeface="Arial"/>
                <a:sym typeface="Arial"/>
              </a:rPr>
              <a:t> — uses the One-Minute Preceptor to teach through the clinical scenario</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Learner</a:t>
            </a:r>
            <a:r>
              <a:rPr lang="en" sz="1700">
                <a:latin typeface="Arial"/>
                <a:ea typeface="Arial"/>
                <a:cs typeface="Arial"/>
                <a:sym typeface="Arial"/>
              </a:rPr>
              <a:t> — responds as the medical student</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Observer</a:t>
            </a:r>
            <a:r>
              <a:rPr lang="en" sz="1700">
                <a:latin typeface="Arial"/>
                <a:ea typeface="Arial"/>
                <a:cs typeface="Arial"/>
                <a:sym typeface="Arial"/>
              </a:rPr>
              <a:t> — watches the teaching, then uses feedback-giving techniques to debrief the teacher</a:t>
            </a:r>
            <a:endParaRPr sz="1700">
              <a:latin typeface="Arial"/>
              <a:ea typeface="Arial"/>
              <a:cs typeface="Arial"/>
              <a:sym typeface="Arial"/>
            </a:endParaRPr>
          </a:p>
          <a:p>
            <a:pPr indent="0" lvl="0" marL="0" rtl="0" algn="l">
              <a:lnSpc>
                <a:spcPct val="115000"/>
              </a:lnSpc>
              <a:spcBef>
                <a:spcPts val="1200"/>
              </a:spcBef>
              <a:spcAft>
                <a:spcPts val="0"/>
              </a:spcAft>
              <a:buSzPts val="1800"/>
              <a:buNone/>
            </a:pPr>
            <a:r>
              <a:rPr b="1" lang="en" sz="1700">
                <a:latin typeface="Arial"/>
                <a:ea typeface="Arial"/>
                <a:cs typeface="Arial"/>
                <a:sym typeface="Arial"/>
              </a:rPr>
              <a:t>Round structure</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Font typeface="Arial"/>
              <a:buAutoNum type="arabicPeriod"/>
            </a:pPr>
            <a:r>
              <a:rPr b="1" lang="en" sz="1700">
                <a:latin typeface="Arial"/>
                <a:ea typeface="Arial"/>
                <a:cs typeface="Arial"/>
                <a:sym typeface="Arial"/>
              </a:rPr>
              <a:t>Teacher → Learner:</a:t>
            </a:r>
            <a:r>
              <a:rPr lang="en" sz="1700">
                <a:latin typeface="Arial"/>
                <a:ea typeface="Arial"/>
                <a:cs typeface="Arial"/>
                <a:sym typeface="Arial"/>
              </a:rPr>
              <a:t> clinical OMP teaching</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AutoNum type="arabicPeriod"/>
            </a:pPr>
            <a:r>
              <a:rPr b="1" lang="en" sz="1700">
                <a:latin typeface="Arial"/>
                <a:ea typeface="Arial"/>
                <a:cs typeface="Arial"/>
                <a:sym typeface="Arial"/>
              </a:rPr>
              <a:t>Observer → Teacher:</a:t>
            </a:r>
            <a:r>
              <a:rPr lang="en" sz="1700">
                <a:latin typeface="Arial"/>
                <a:ea typeface="Arial"/>
                <a:cs typeface="Arial"/>
                <a:sym typeface="Arial"/>
              </a:rPr>
              <a:t> feedback on the teaching</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AutoNum type="arabicPeriod"/>
            </a:pPr>
            <a:r>
              <a:rPr b="1" lang="en" sz="1700">
                <a:latin typeface="Arial"/>
                <a:ea typeface="Arial"/>
                <a:cs typeface="Arial"/>
                <a:sym typeface="Arial"/>
              </a:rPr>
              <a:t>Rotate roles</a:t>
            </a:r>
            <a:r>
              <a:rPr lang="en" sz="1700">
                <a:latin typeface="Arial"/>
                <a:ea typeface="Arial"/>
                <a:cs typeface="Arial"/>
                <a:sym typeface="Arial"/>
              </a:rPr>
              <a:t> for the next scenario</a:t>
            </a:r>
            <a:endParaRPr sz="38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3ed9454af26_0_48"/>
          <p:cNvSpPr txBox="1"/>
          <p:nvPr>
            <p:ph type="title"/>
          </p:nvPr>
        </p:nvSpPr>
        <p:spPr>
          <a:xfrm>
            <a:off x="3893400" y="154475"/>
            <a:ext cx="4793400" cy="643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60"/>
              <a:buFont typeface="Calibri"/>
              <a:buNone/>
            </a:pPr>
            <a:r>
              <a:rPr lang="en" sz="3460">
                <a:latin typeface="Calibri"/>
                <a:ea typeface="Calibri"/>
                <a:cs typeface="Calibri"/>
                <a:sym typeface="Calibri"/>
              </a:rPr>
              <a:t>Scenario 1 - L&amp;D Triage </a:t>
            </a:r>
            <a:endParaRPr sz="2200"/>
          </a:p>
        </p:txBody>
      </p:sp>
      <p:sp>
        <p:nvSpPr>
          <p:cNvPr id="165" name="Google Shape;165;g3ed9454af26_0_48"/>
          <p:cNvSpPr txBox="1"/>
          <p:nvPr>
            <p:ph idx="1" type="body"/>
          </p:nvPr>
        </p:nvSpPr>
        <p:spPr>
          <a:xfrm>
            <a:off x="4043550" y="881350"/>
            <a:ext cx="4793400" cy="4118400"/>
          </a:xfrm>
          <a:prstGeom prst="rect">
            <a:avLst/>
          </a:prstGeom>
          <a:noFill/>
          <a:ln>
            <a:noFill/>
          </a:ln>
        </p:spPr>
        <p:txBody>
          <a:bodyPr anchorCtr="0" anchor="t" bIns="45700" lIns="91425" spcFirstLastPara="1" rIns="91425" wrap="square" tIns="45700">
            <a:normAutofit fontScale="40000"/>
          </a:bodyPr>
          <a:lstStyle/>
          <a:p>
            <a:pPr indent="0" lvl="0" marL="0" rtl="0" algn="l">
              <a:lnSpc>
                <a:spcPct val="115000"/>
              </a:lnSpc>
              <a:spcBef>
                <a:spcPts val="1200"/>
              </a:spcBef>
              <a:spcAft>
                <a:spcPts val="0"/>
              </a:spcAft>
              <a:buSzPct val="147541"/>
              <a:buNone/>
            </a:pPr>
            <a:r>
              <a:rPr lang="en" sz="3050">
                <a:latin typeface="Arial"/>
                <a:ea typeface="Arial"/>
                <a:cs typeface="Arial"/>
                <a:sym typeface="Arial"/>
              </a:rPr>
              <a:t>A 32-year-old G1P0 at 36w2d presents to L&amp;D triage with a headache. Her pregnancy has been uncomplicated. She reports normal fetal movement and denies contractions, leakage of fluid, or vaginal bleeding.</a:t>
            </a:r>
            <a:endParaRPr sz="3050">
              <a:latin typeface="Arial"/>
              <a:ea typeface="Arial"/>
              <a:cs typeface="Arial"/>
              <a:sym typeface="Arial"/>
            </a:endParaRPr>
          </a:p>
          <a:p>
            <a:pPr indent="0" lvl="0" marL="0" rtl="0" algn="l">
              <a:lnSpc>
                <a:spcPct val="115000"/>
              </a:lnSpc>
              <a:spcBef>
                <a:spcPts val="1200"/>
              </a:spcBef>
              <a:spcAft>
                <a:spcPts val="0"/>
              </a:spcAft>
              <a:buSzPct val="147541"/>
              <a:buNone/>
            </a:pPr>
            <a:r>
              <a:rPr b="1" lang="en" sz="3050">
                <a:latin typeface="Arial"/>
                <a:ea typeface="Arial"/>
                <a:cs typeface="Arial"/>
                <a:sym typeface="Arial"/>
              </a:rPr>
              <a:t>Important findings</a:t>
            </a:r>
            <a:endParaRPr b="1" sz="3050">
              <a:latin typeface="Arial"/>
              <a:ea typeface="Arial"/>
              <a:cs typeface="Arial"/>
              <a:sym typeface="Arial"/>
            </a:endParaRPr>
          </a:p>
          <a:p>
            <a:pPr indent="-306070" lvl="0" marL="457200" rtl="0" algn="l">
              <a:lnSpc>
                <a:spcPct val="115000"/>
              </a:lnSpc>
              <a:spcBef>
                <a:spcPts val="1200"/>
              </a:spcBef>
              <a:spcAft>
                <a:spcPts val="0"/>
              </a:spcAft>
              <a:buSzPct val="100000"/>
              <a:buFont typeface="Arial"/>
              <a:buChar char="●"/>
            </a:pPr>
            <a:r>
              <a:rPr lang="en" sz="3050">
                <a:latin typeface="Arial"/>
                <a:ea typeface="Arial"/>
                <a:cs typeface="Arial"/>
                <a:sym typeface="Arial"/>
              </a:rPr>
              <a:t>BP 152/96; repeat 148/94</a:t>
            </a:r>
            <a:endParaRPr sz="3050">
              <a:latin typeface="Arial"/>
              <a:ea typeface="Arial"/>
              <a:cs typeface="Arial"/>
              <a:sym typeface="Arial"/>
            </a:endParaRPr>
          </a:p>
          <a:p>
            <a:pPr indent="-306070" lvl="0" marL="457200" rtl="0" algn="l">
              <a:lnSpc>
                <a:spcPct val="115000"/>
              </a:lnSpc>
              <a:spcBef>
                <a:spcPts val="0"/>
              </a:spcBef>
              <a:spcAft>
                <a:spcPts val="0"/>
              </a:spcAft>
              <a:buSzPct val="100000"/>
              <a:buFont typeface="Arial"/>
              <a:buChar char="●"/>
            </a:pPr>
            <a:r>
              <a:rPr lang="en" sz="3050">
                <a:latin typeface="Arial"/>
                <a:ea typeface="Arial"/>
                <a:cs typeface="Arial"/>
                <a:sym typeface="Arial"/>
              </a:rPr>
              <a:t>Mild frontal headache since this morning</a:t>
            </a:r>
            <a:endParaRPr sz="3050">
              <a:latin typeface="Arial"/>
              <a:ea typeface="Arial"/>
              <a:cs typeface="Arial"/>
              <a:sym typeface="Arial"/>
            </a:endParaRPr>
          </a:p>
          <a:p>
            <a:pPr indent="-306070" lvl="0" marL="457200" rtl="0" algn="l">
              <a:lnSpc>
                <a:spcPct val="115000"/>
              </a:lnSpc>
              <a:spcBef>
                <a:spcPts val="0"/>
              </a:spcBef>
              <a:spcAft>
                <a:spcPts val="0"/>
              </a:spcAft>
              <a:buSzPct val="100000"/>
              <a:buFont typeface="Arial"/>
              <a:buChar char="●"/>
            </a:pPr>
            <a:r>
              <a:rPr lang="en" sz="3050">
                <a:latin typeface="Arial"/>
                <a:ea typeface="Arial"/>
                <a:cs typeface="Arial"/>
                <a:sym typeface="Arial"/>
              </a:rPr>
              <a:t>No visual symptoms or RUQ pain</a:t>
            </a:r>
            <a:endParaRPr sz="3050">
              <a:latin typeface="Arial"/>
              <a:ea typeface="Arial"/>
              <a:cs typeface="Arial"/>
              <a:sym typeface="Arial"/>
            </a:endParaRPr>
          </a:p>
          <a:p>
            <a:pPr indent="-306070" lvl="0" marL="457200" rtl="0" algn="l">
              <a:lnSpc>
                <a:spcPct val="115000"/>
              </a:lnSpc>
              <a:spcBef>
                <a:spcPts val="0"/>
              </a:spcBef>
              <a:spcAft>
                <a:spcPts val="0"/>
              </a:spcAft>
              <a:buSzPct val="100000"/>
              <a:buFont typeface="Arial"/>
              <a:buChar char="●"/>
            </a:pPr>
            <a:r>
              <a:rPr lang="en" sz="3050">
                <a:latin typeface="Arial"/>
                <a:ea typeface="Arial"/>
                <a:cs typeface="Arial"/>
                <a:sym typeface="Arial"/>
              </a:rPr>
              <a:t>Urine dip: trace protein</a:t>
            </a:r>
            <a:endParaRPr b="1" sz="3050">
              <a:latin typeface="Arial"/>
              <a:ea typeface="Arial"/>
              <a:cs typeface="Arial"/>
              <a:sym typeface="Arial"/>
            </a:endParaRPr>
          </a:p>
          <a:p>
            <a:pPr indent="0" lvl="0" marL="0" rtl="0" algn="l">
              <a:lnSpc>
                <a:spcPct val="115000"/>
              </a:lnSpc>
              <a:spcBef>
                <a:spcPts val="1200"/>
              </a:spcBef>
              <a:spcAft>
                <a:spcPts val="0"/>
              </a:spcAft>
              <a:buSzPct val="147541"/>
              <a:buNone/>
            </a:pPr>
            <a:r>
              <a:t/>
            </a:r>
            <a:endParaRPr b="1" sz="3050">
              <a:latin typeface="Arial"/>
              <a:ea typeface="Arial"/>
              <a:cs typeface="Arial"/>
              <a:sym typeface="Arial"/>
            </a:endParaRPr>
          </a:p>
          <a:p>
            <a:pPr indent="0" lvl="0" marL="0" rtl="0" algn="l">
              <a:lnSpc>
                <a:spcPct val="115000"/>
              </a:lnSpc>
              <a:spcBef>
                <a:spcPts val="1200"/>
              </a:spcBef>
              <a:spcAft>
                <a:spcPts val="0"/>
              </a:spcAft>
              <a:buSzPct val="147541"/>
              <a:buNone/>
            </a:pPr>
            <a:r>
              <a:rPr b="1" lang="en" sz="3050">
                <a:latin typeface="Arial"/>
                <a:ea typeface="Arial"/>
                <a:cs typeface="Arial"/>
                <a:sym typeface="Arial"/>
              </a:rPr>
              <a:t>Possible teaching focus — choose one:</a:t>
            </a:r>
            <a:endParaRPr b="1" sz="3050">
              <a:latin typeface="Arial"/>
              <a:ea typeface="Arial"/>
              <a:cs typeface="Arial"/>
              <a:sym typeface="Arial"/>
            </a:endParaRPr>
          </a:p>
          <a:p>
            <a:pPr indent="-306070" lvl="0" marL="457200" rtl="0" algn="l">
              <a:lnSpc>
                <a:spcPct val="115000"/>
              </a:lnSpc>
              <a:spcBef>
                <a:spcPts val="1200"/>
              </a:spcBef>
              <a:spcAft>
                <a:spcPts val="0"/>
              </a:spcAft>
              <a:buSzPct val="100000"/>
              <a:buFont typeface="Arial"/>
              <a:buChar char="●"/>
            </a:pPr>
            <a:r>
              <a:rPr lang="en" sz="3050">
                <a:latin typeface="Arial"/>
                <a:ea typeface="Arial"/>
                <a:cs typeface="Arial"/>
                <a:sym typeface="Arial"/>
              </a:rPr>
              <a:t>Distinguishing preeclampsia gestational hypertension </a:t>
            </a:r>
            <a:endParaRPr sz="3050">
              <a:latin typeface="Arial"/>
              <a:ea typeface="Arial"/>
              <a:cs typeface="Arial"/>
              <a:sym typeface="Arial"/>
            </a:endParaRPr>
          </a:p>
          <a:p>
            <a:pPr indent="-306070" lvl="0" marL="457200" rtl="0" algn="l">
              <a:lnSpc>
                <a:spcPct val="115000"/>
              </a:lnSpc>
              <a:spcBef>
                <a:spcPts val="0"/>
              </a:spcBef>
              <a:spcAft>
                <a:spcPts val="0"/>
              </a:spcAft>
              <a:buSzPct val="100000"/>
              <a:buFont typeface="Arial"/>
              <a:buChar char="●"/>
            </a:pPr>
            <a:r>
              <a:rPr lang="en" sz="3050">
                <a:latin typeface="Arial"/>
                <a:ea typeface="Arial"/>
                <a:cs typeface="Arial"/>
                <a:sym typeface="Arial"/>
              </a:rPr>
              <a:t>Identifying severe features</a:t>
            </a:r>
            <a:endParaRPr sz="3050">
              <a:latin typeface="Arial"/>
              <a:ea typeface="Arial"/>
              <a:cs typeface="Arial"/>
              <a:sym typeface="Arial"/>
            </a:endParaRPr>
          </a:p>
          <a:p>
            <a:pPr indent="-306070" lvl="0" marL="457200" rtl="0" algn="l">
              <a:lnSpc>
                <a:spcPct val="115000"/>
              </a:lnSpc>
              <a:spcBef>
                <a:spcPts val="0"/>
              </a:spcBef>
              <a:spcAft>
                <a:spcPts val="0"/>
              </a:spcAft>
              <a:buSzPct val="100000"/>
              <a:buFont typeface="Arial"/>
              <a:buChar char="●"/>
            </a:pPr>
            <a:r>
              <a:rPr lang="en" sz="3050">
                <a:latin typeface="Arial"/>
                <a:ea typeface="Arial"/>
                <a:cs typeface="Arial"/>
                <a:sym typeface="Arial"/>
              </a:rPr>
              <a:t>Prioritizing what changes disposition or urgency</a:t>
            </a:r>
            <a:endParaRPr sz="3050">
              <a:latin typeface="Arial"/>
              <a:ea typeface="Arial"/>
              <a:cs typeface="Arial"/>
              <a:sym typeface="Arial"/>
            </a:endParaRPr>
          </a:p>
          <a:p>
            <a:pPr indent="0" lvl="0" marL="0" rtl="0" algn="l">
              <a:lnSpc>
                <a:spcPct val="115000"/>
              </a:lnSpc>
              <a:spcBef>
                <a:spcPts val="1200"/>
              </a:spcBef>
              <a:spcAft>
                <a:spcPts val="1200"/>
              </a:spcAft>
              <a:buSzPct val="321429"/>
              <a:buNone/>
            </a:pPr>
            <a:r>
              <a:t/>
            </a:r>
            <a:endParaRPr b="1" sz="1400">
              <a:latin typeface="Arial"/>
              <a:ea typeface="Arial"/>
              <a:cs typeface="Arial"/>
              <a:sym typeface="Arial"/>
            </a:endParaRPr>
          </a:p>
        </p:txBody>
      </p:sp>
      <p:pic>
        <p:nvPicPr>
          <p:cNvPr id="166" name="Google Shape;166;g3ed9454af26_0_48" title="Scene1.png"/>
          <p:cNvPicPr preferRelativeResize="0"/>
          <p:nvPr/>
        </p:nvPicPr>
        <p:blipFill rotWithShape="1">
          <a:blip r:embed="rId3">
            <a:alphaModFix/>
          </a:blip>
          <a:srcRect b="0" l="0" r="0" t="0"/>
          <a:stretch/>
        </p:blipFill>
        <p:spPr>
          <a:xfrm>
            <a:off x="49999" y="93750"/>
            <a:ext cx="3679474" cy="4906001"/>
          </a:xfrm>
          <a:prstGeom prst="rect">
            <a:avLst/>
          </a:prstGeom>
          <a:noFill/>
          <a:ln>
            <a:noFill/>
          </a:ln>
        </p:spPr>
      </p:pic>
      <p:sp>
        <p:nvSpPr>
          <p:cNvPr id="167" name="Google Shape;167;g3ed9454af26_0_48"/>
          <p:cNvSpPr txBox="1"/>
          <p:nvPr/>
        </p:nvSpPr>
        <p:spPr>
          <a:xfrm>
            <a:off x="1056600" y="4692300"/>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lt1"/>
                </a:solidFill>
                <a:latin typeface="Old Standard TT"/>
                <a:ea typeface="Old Standard TT"/>
                <a:cs typeface="Old Standard TT"/>
                <a:sym typeface="Old Standard TT"/>
              </a:rPr>
              <a:t>Images created by Lin using ChatGPT (2026)</a:t>
            </a:r>
            <a:endParaRPr b="0" i="0" sz="1000" u="none" cap="none" strike="noStrike">
              <a:solidFill>
                <a:schemeClr val="lt1"/>
              </a:solidFill>
              <a:latin typeface="Old Standard TT"/>
              <a:ea typeface="Old Standard TT"/>
              <a:cs typeface="Old Standard TT"/>
              <a:sym typeface="Old Standard T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3ed9454af26_0_55"/>
          <p:cNvSpPr txBox="1"/>
          <p:nvPr>
            <p:ph type="title"/>
          </p:nvPr>
        </p:nvSpPr>
        <p:spPr>
          <a:xfrm>
            <a:off x="4187300" y="154475"/>
            <a:ext cx="4499400" cy="643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60"/>
              <a:buFont typeface="Calibri"/>
              <a:buNone/>
            </a:pPr>
            <a:r>
              <a:rPr lang="en" sz="2760">
                <a:latin typeface="Calibri"/>
                <a:ea typeface="Calibri"/>
                <a:cs typeface="Calibri"/>
                <a:sym typeface="Calibri"/>
              </a:rPr>
              <a:t>Scenario 2 - First Prenatal Visit</a:t>
            </a:r>
            <a:endParaRPr sz="1500"/>
          </a:p>
        </p:txBody>
      </p:sp>
      <p:sp>
        <p:nvSpPr>
          <p:cNvPr id="173" name="Google Shape;173;g3ed9454af26_0_55"/>
          <p:cNvSpPr txBox="1"/>
          <p:nvPr>
            <p:ph idx="1" type="body"/>
          </p:nvPr>
        </p:nvSpPr>
        <p:spPr>
          <a:xfrm>
            <a:off x="4112300" y="1025100"/>
            <a:ext cx="4574400" cy="3999600"/>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lnSpc>
                <a:spcPct val="115000"/>
              </a:lnSpc>
              <a:spcBef>
                <a:spcPts val="1200"/>
              </a:spcBef>
              <a:spcAft>
                <a:spcPts val="0"/>
              </a:spcAft>
              <a:buSzPct val="145161"/>
              <a:buNone/>
            </a:pPr>
            <a:r>
              <a:rPr lang="en" sz="1600">
                <a:latin typeface="Arial"/>
                <a:ea typeface="Arial"/>
                <a:cs typeface="Arial"/>
                <a:sym typeface="Arial"/>
              </a:rPr>
              <a:t>A 28-year-old G2P1001 presents for a new OB visit at approximately 10 weeks by LMP. She has mild nausea but no bleeding or pelvic pain. She had one prior term vaginal delivery and has not yet had an ultrasound this pregnancy.</a:t>
            </a:r>
            <a:endParaRPr sz="1600">
              <a:latin typeface="Arial"/>
              <a:ea typeface="Arial"/>
              <a:cs typeface="Arial"/>
              <a:sym typeface="Arial"/>
            </a:endParaRPr>
          </a:p>
          <a:p>
            <a:pPr indent="0" lvl="0" marL="0" rtl="0" algn="l">
              <a:lnSpc>
                <a:spcPct val="115000"/>
              </a:lnSpc>
              <a:spcBef>
                <a:spcPts val="1200"/>
              </a:spcBef>
              <a:spcAft>
                <a:spcPts val="0"/>
              </a:spcAft>
              <a:buSzPct val="145161"/>
              <a:buNone/>
            </a:pPr>
            <a:r>
              <a:rPr b="1" lang="en" sz="1600">
                <a:latin typeface="Arial"/>
                <a:ea typeface="Arial"/>
                <a:cs typeface="Arial"/>
                <a:sym typeface="Arial"/>
              </a:rPr>
              <a:t>Important findings</a:t>
            </a:r>
            <a:endParaRPr b="1" sz="1600">
              <a:latin typeface="Arial"/>
              <a:ea typeface="Arial"/>
              <a:cs typeface="Arial"/>
              <a:sym typeface="Arial"/>
            </a:endParaRPr>
          </a:p>
          <a:p>
            <a:pPr indent="-307340" lvl="0" marL="457200" rtl="0" algn="l">
              <a:lnSpc>
                <a:spcPct val="115000"/>
              </a:lnSpc>
              <a:spcBef>
                <a:spcPts val="1200"/>
              </a:spcBef>
              <a:spcAft>
                <a:spcPts val="0"/>
              </a:spcAft>
              <a:buSzPct val="100000"/>
              <a:buFont typeface="Arial"/>
              <a:buChar char="●"/>
            </a:pPr>
            <a:r>
              <a:rPr lang="en" sz="1600">
                <a:latin typeface="Arial"/>
                <a:ea typeface="Arial"/>
                <a:cs typeface="Arial"/>
                <a:sym typeface="Arial"/>
              </a:rPr>
              <a:t>Regular monthly periods before pregnancy</a:t>
            </a:r>
            <a:endParaRPr sz="1600">
              <a:latin typeface="Arial"/>
              <a:ea typeface="Arial"/>
              <a:cs typeface="Arial"/>
              <a:sym typeface="Arial"/>
            </a:endParaRPr>
          </a:p>
          <a:p>
            <a:pPr indent="-307340" lvl="0" marL="457200" rtl="0" algn="l">
              <a:lnSpc>
                <a:spcPct val="115000"/>
              </a:lnSpc>
              <a:spcBef>
                <a:spcPts val="0"/>
              </a:spcBef>
              <a:spcAft>
                <a:spcPts val="0"/>
              </a:spcAft>
              <a:buSzPct val="100000"/>
              <a:buFont typeface="Arial"/>
              <a:buChar char="●"/>
            </a:pPr>
            <a:r>
              <a:rPr lang="en" sz="1600">
                <a:latin typeface="Arial"/>
                <a:ea typeface="Arial"/>
                <a:cs typeface="Arial"/>
                <a:sym typeface="Arial"/>
              </a:rPr>
              <a:t>History of chronic hypertension</a:t>
            </a:r>
            <a:endParaRPr sz="1600">
              <a:latin typeface="Arial"/>
              <a:ea typeface="Arial"/>
              <a:cs typeface="Arial"/>
              <a:sym typeface="Arial"/>
            </a:endParaRPr>
          </a:p>
          <a:p>
            <a:pPr indent="-307340" lvl="0" marL="457200" rtl="0" algn="l">
              <a:lnSpc>
                <a:spcPct val="115000"/>
              </a:lnSpc>
              <a:spcBef>
                <a:spcPts val="0"/>
              </a:spcBef>
              <a:spcAft>
                <a:spcPts val="0"/>
              </a:spcAft>
              <a:buSzPct val="100000"/>
              <a:buFont typeface="Arial"/>
              <a:buChar char="●"/>
            </a:pPr>
            <a:r>
              <a:rPr lang="en" sz="1600">
                <a:latin typeface="Arial"/>
                <a:ea typeface="Arial"/>
                <a:cs typeface="Arial"/>
                <a:sym typeface="Arial"/>
              </a:rPr>
              <a:t>Not currently on antihypertensive medication</a:t>
            </a:r>
            <a:endParaRPr sz="1600">
              <a:latin typeface="Arial"/>
              <a:ea typeface="Arial"/>
              <a:cs typeface="Arial"/>
              <a:sym typeface="Arial"/>
            </a:endParaRPr>
          </a:p>
          <a:p>
            <a:pPr indent="-307340" lvl="0" marL="457200" rtl="0" algn="l">
              <a:lnSpc>
                <a:spcPct val="115000"/>
              </a:lnSpc>
              <a:spcBef>
                <a:spcPts val="0"/>
              </a:spcBef>
              <a:spcAft>
                <a:spcPts val="0"/>
              </a:spcAft>
              <a:buSzPct val="100000"/>
              <a:buFont typeface="Arial"/>
              <a:buChar char="●"/>
            </a:pPr>
            <a:r>
              <a:rPr lang="en" sz="1600">
                <a:latin typeface="Arial"/>
                <a:ea typeface="Arial"/>
                <a:cs typeface="Arial"/>
                <a:sym typeface="Arial"/>
              </a:rPr>
              <a:t>Unsure of last Pap smear</a:t>
            </a:r>
            <a:endParaRPr sz="1600">
              <a:latin typeface="Arial"/>
              <a:ea typeface="Arial"/>
              <a:cs typeface="Arial"/>
              <a:sym typeface="Arial"/>
            </a:endParaRPr>
          </a:p>
          <a:p>
            <a:pPr indent="0" lvl="0" marL="0" rtl="0" algn="l">
              <a:lnSpc>
                <a:spcPct val="115000"/>
              </a:lnSpc>
              <a:spcBef>
                <a:spcPts val="1200"/>
              </a:spcBef>
              <a:spcAft>
                <a:spcPts val="0"/>
              </a:spcAft>
              <a:buSzPct val="145161"/>
              <a:buNone/>
            </a:pPr>
            <a:r>
              <a:t/>
            </a:r>
            <a:endParaRPr sz="1600">
              <a:latin typeface="Arial"/>
              <a:ea typeface="Arial"/>
              <a:cs typeface="Arial"/>
              <a:sym typeface="Arial"/>
            </a:endParaRPr>
          </a:p>
          <a:p>
            <a:pPr indent="0" lvl="0" marL="0" rtl="0" algn="l">
              <a:lnSpc>
                <a:spcPct val="115000"/>
              </a:lnSpc>
              <a:spcBef>
                <a:spcPts val="1200"/>
              </a:spcBef>
              <a:spcAft>
                <a:spcPts val="0"/>
              </a:spcAft>
              <a:buSzPct val="145161"/>
              <a:buNone/>
            </a:pPr>
            <a:r>
              <a:rPr b="1" lang="en" sz="1600">
                <a:latin typeface="Arial"/>
                <a:ea typeface="Arial"/>
                <a:cs typeface="Arial"/>
                <a:sym typeface="Arial"/>
              </a:rPr>
              <a:t>Teaching focus — choose one</a:t>
            </a:r>
            <a:endParaRPr b="1" sz="1600">
              <a:latin typeface="Arial"/>
              <a:ea typeface="Arial"/>
              <a:cs typeface="Arial"/>
              <a:sym typeface="Arial"/>
            </a:endParaRPr>
          </a:p>
          <a:p>
            <a:pPr indent="-307340" lvl="0" marL="457200" rtl="0" algn="l">
              <a:lnSpc>
                <a:spcPct val="115000"/>
              </a:lnSpc>
              <a:spcBef>
                <a:spcPts val="1200"/>
              </a:spcBef>
              <a:spcAft>
                <a:spcPts val="0"/>
              </a:spcAft>
              <a:buSzPct val="100000"/>
              <a:buFont typeface="Arial"/>
              <a:buChar char="●"/>
            </a:pPr>
            <a:r>
              <a:rPr lang="en" sz="1600">
                <a:latin typeface="Arial"/>
                <a:ea typeface="Arial"/>
                <a:cs typeface="Arial"/>
                <a:sym typeface="Arial"/>
              </a:rPr>
              <a:t>Prioritizing dating and pregnancy confirmation</a:t>
            </a:r>
            <a:endParaRPr sz="1600">
              <a:latin typeface="Arial"/>
              <a:ea typeface="Arial"/>
              <a:cs typeface="Arial"/>
              <a:sym typeface="Arial"/>
            </a:endParaRPr>
          </a:p>
          <a:p>
            <a:pPr indent="-307340" lvl="0" marL="457200" rtl="0" algn="l">
              <a:lnSpc>
                <a:spcPct val="115000"/>
              </a:lnSpc>
              <a:spcBef>
                <a:spcPts val="0"/>
              </a:spcBef>
              <a:spcAft>
                <a:spcPts val="0"/>
              </a:spcAft>
              <a:buSzPct val="100000"/>
              <a:buFont typeface="Arial"/>
              <a:buChar char="●"/>
            </a:pPr>
            <a:r>
              <a:rPr lang="en" sz="1600">
                <a:latin typeface="Arial"/>
                <a:ea typeface="Arial"/>
                <a:cs typeface="Arial"/>
                <a:sym typeface="Arial"/>
              </a:rPr>
              <a:t>Risk stratification at the first prenatal visit</a:t>
            </a:r>
            <a:endParaRPr sz="1600">
              <a:latin typeface="Arial"/>
              <a:ea typeface="Arial"/>
              <a:cs typeface="Arial"/>
              <a:sym typeface="Arial"/>
            </a:endParaRPr>
          </a:p>
          <a:p>
            <a:pPr indent="-307340" lvl="0" marL="457200" rtl="0" algn="l">
              <a:lnSpc>
                <a:spcPct val="115000"/>
              </a:lnSpc>
              <a:spcBef>
                <a:spcPts val="0"/>
              </a:spcBef>
              <a:spcAft>
                <a:spcPts val="0"/>
              </a:spcAft>
              <a:buSzPct val="100000"/>
              <a:buFont typeface="Arial"/>
              <a:buChar char="●"/>
            </a:pPr>
            <a:r>
              <a:rPr lang="en" sz="1600">
                <a:latin typeface="Arial"/>
                <a:ea typeface="Arial"/>
                <a:cs typeface="Arial"/>
                <a:sym typeface="Arial"/>
              </a:rPr>
              <a:t>Connecting medical history to prenatal care planning</a:t>
            </a:r>
            <a:endParaRPr sz="3492">
              <a:latin typeface="Arial"/>
              <a:ea typeface="Arial"/>
              <a:cs typeface="Arial"/>
              <a:sym typeface="Arial"/>
            </a:endParaRPr>
          </a:p>
          <a:p>
            <a:pPr indent="0" lvl="0" marL="0" rtl="0" algn="l">
              <a:lnSpc>
                <a:spcPct val="115000"/>
              </a:lnSpc>
              <a:spcBef>
                <a:spcPts val="1200"/>
              </a:spcBef>
              <a:spcAft>
                <a:spcPts val="1200"/>
              </a:spcAft>
              <a:buSzPct val="165899"/>
              <a:buNone/>
            </a:pPr>
            <a:r>
              <a:t/>
            </a:r>
            <a:endParaRPr b="1" sz="1400">
              <a:latin typeface="Arial"/>
              <a:ea typeface="Arial"/>
              <a:cs typeface="Arial"/>
              <a:sym typeface="Arial"/>
            </a:endParaRPr>
          </a:p>
        </p:txBody>
      </p:sp>
      <p:pic>
        <p:nvPicPr>
          <p:cNvPr id="174" name="Google Shape;174;g3ed9454af26_0_55" title="Scene2.png"/>
          <p:cNvPicPr preferRelativeResize="0"/>
          <p:nvPr/>
        </p:nvPicPr>
        <p:blipFill rotWithShape="1">
          <a:blip r:embed="rId3">
            <a:alphaModFix/>
          </a:blip>
          <a:srcRect b="0" l="0" r="0" t="0"/>
          <a:stretch/>
        </p:blipFill>
        <p:spPr>
          <a:xfrm>
            <a:off x="68750" y="31250"/>
            <a:ext cx="3768501" cy="5024701"/>
          </a:xfrm>
          <a:prstGeom prst="rect">
            <a:avLst/>
          </a:prstGeom>
          <a:noFill/>
          <a:ln>
            <a:noFill/>
          </a:ln>
        </p:spPr>
      </p:pic>
      <p:sp>
        <p:nvSpPr>
          <p:cNvPr id="175" name="Google Shape;175;g3ed9454af26_0_55"/>
          <p:cNvSpPr txBox="1"/>
          <p:nvPr/>
        </p:nvSpPr>
        <p:spPr>
          <a:xfrm>
            <a:off x="1165225" y="4773575"/>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lt1"/>
                </a:solidFill>
                <a:latin typeface="Old Standard TT"/>
                <a:ea typeface="Old Standard TT"/>
                <a:cs typeface="Old Standard TT"/>
                <a:sym typeface="Old Standard TT"/>
              </a:rPr>
              <a:t>Images created by Lin using ChatGPT (2026)</a:t>
            </a:r>
            <a:endParaRPr b="0" i="0" sz="1000" u="none" cap="none" strike="noStrike">
              <a:solidFill>
                <a:schemeClr val="lt1"/>
              </a:solidFill>
              <a:latin typeface="Old Standard TT"/>
              <a:ea typeface="Old Standard TT"/>
              <a:cs typeface="Old Standard TT"/>
              <a:sym typeface="Old Standard T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3ed9454af26_0_61"/>
          <p:cNvSpPr txBox="1"/>
          <p:nvPr>
            <p:ph type="title"/>
          </p:nvPr>
        </p:nvSpPr>
        <p:spPr>
          <a:xfrm>
            <a:off x="4087300" y="154475"/>
            <a:ext cx="4599600" cy="643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960"/>
              <a:buFont typeface="Calibri"/>
              <a:buNone/>
            </a:pPr>
            <a:r>
              <a:rPr lang="en" sz="2460">
                <a:latin typeface="Calibri"/>
                <a:ea typeface="Calibri"/>
                <a:cs typeface="Calibri"/>
                <a:sym typeface="Calibri"/>
              </a:rPr>
              <a:t>Scenario 3 - GYN Clinic: Pelvic Pain</a:t>
            </a:r>
            <a:r>
              <a:rPr lang="en" sz="3760">
                <a:latin typeface="Calibri"/>
                <a:ea typeface="Calibri"/>
                <a:cs typeface="Calibri"/>
                <a:sym typeface="Calibri"/>
              </a:rPr>
              <a:t> </a:t>
            </a:r>
            <a:endParaRPr sz="2500"/>
          </a:p>
        </p:txBody>
      </p:sp>
      <p:sp>
        <p:nvSpPr>
          <p:cNvPr id="181" name="Google Shape;181;g3ed9454af26_0_61"/>
          <p:cNvSpPr txBox="1"/>
          <p:nvPr>
            <p:ph idx="1" type="body"/>
          </p:nvPr>
        </p:nvSpPr>
        <p:spPr>
          <a:xfrm>
            <a:off x="4031050" y="900125"/>
            <a:ext cx="4655700" cy="4118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5000"/>
              </a:lnSpc>
              <a:spcBef>
                <a:spcPts val="1200"/>
              </a:spcBef>
              <a:spcAft>
                <a:spcPts val="0"/>
              </a:spcAft>
              <a:buSzPts val="1018"/>
              <a:buNone/>
            </a:pPr>
            <a:r>
              <a:rPr lang="en" sz="1511">
                <a:latin typeface="Arial"/>
                <a:ea typeface="Arial"/>
                <a:cs typeface="Arial"/>
                <a:sym typeface="Arial"/>
              </a:rPr>
              <a:t>A 24-year-old G0 presents with two days of lower abdominal pain and vaginal discharge. She has a new partner, no contraception, and her LMP was five weeks ago. She has not taken a pregnancy test.</a:t>
            </a:r>
            <a:endParaRPr sz="1511">
              <a:latin typeface="Arial"/>
              <a:ea typeface="Arial"/>
              <a:cs typeface="Arial"/>
              <a:sym typeface="Arial"/>
            </a:endParaRPr>
          </a:p>
          <a:p>
            <a:pPr indent="0" lvl="0" marL="0" rtl="0" algn="l">
              <a:lnSpc>
                <a:spcPct val="95000"/>
              </a:lnSpc>
              <a:spcBef>
                <a:spcPts val="1200"/>
              </a:spcBef>
              <a:spcAft>
                <a:spcPts val="0"/>
              </a:spcAft>
              <a:buSzPts val="1018"/>
              <a:buNone/>
            </a:pPr>
            <a:r>
              <a:rPr b="1" lang="en" sz="1511">
                <a:latin typeface="Arial"/>
                <a:ea typeface="Arial"/>
                <a:cs typeface="Arial"/>
                <a:sym typeface="Arial"/>
              </a:rPr>
              <a:t>Important findings</a:t>
            </a:r>
            <a:endParaRPr b="1" sz="1511">
              <a:latin typeface="Arial"/>
              <a:ea typeface="Arial"/>
              <a:cs typeface="Arial"/>
              <a:sym typeface="Arial"/>
            </a:endParaRPr>
          </a:p>
          <a:p>
            <a:pPr indent="-324564" lvl="0" marL="457200" rtl="0" algn="l">
              <a:lnSpc>
                <a:spcPct val="95000"/>
              </a:lnSpc>
              <a:spcBef>
                <a:spcPts val="1200"/>
              </a:spcBef>
              <a:spcAft>
                <a:spcPts val="0"/>
              </a:spcAft>
              <a:buSzPts val="1511"/>
              <a:buFont typeface="Arial"/>
              <a:buChar char="●"/>
            </a:pPr>
            <a:r>
              <a:rPr lang="en" sz="1511">
                <a:latin typeface="Arial"/>
                <a:ea typeface="Arial"/>
                <a:cs typeface="Arial"/>
                <a:sym typeface="Arial"/>
              </a:rPr>
              <a:t>Bilateral lower pelvic pain</a:t>
            </a:r>
            <a:endParaRPr sz="1511">
              <a:latin typeface="Arial"/>
              <a:ea typeface="Arial"/>
              <a:cs typeface="Arial"/>
              <a:sym typeface="Arial"/>
            </a:endParaRPr>
          </a:p>
          <a:p>
            <a:pPr indent="-324564" lvl="0" marL="457200" rtl="0" algn="l">
              <a:lnSpc>
                <a:spcPct val="95000"/>
              </a:lnSpc>
              <a:spcBef>
                <a:spcPts val="0"/>
              </a:spcBef>
              <a:spcAft>
                <a:spcPts val="0"/>
              </a:spcAft>
              <a:buSzPts val="1511"/>
              <a:buFont typeface="Arial"/>
              <a:buChar char="●"/>
            </a:pPr>
            <a:r>
              <a:rPr lang="en" sz="1511">
                <a:latin typeface="Arial"/>
                <a:ea typeface="Arial"/>
                <a:cs typeface="Arial"/>
                <a:sym typeface="Arial"/>
              </a:rPr>
              <a:t>Yellow discharge and dyspareunia</a:t>
            </a:r>
            <a:endParaRPr sz="1511">
              <a:latin typeface="Arial"/>
              <a:ea typeface="Arial"/>
              <a:cs typeface="Arial"/>
              <a:sym typeface="Arial"/>
            </a:endParaRPr>
          </a:p>
          <a:p>
            <a:pPr indent="-324564" lvl="0" marL="457200" rtl="0" algn="l">
              <a:lnSpc>
                <a:spcPct val="95000"/>
              </a:lnSpc>
              <a:spcBef>
                <a:spcPts val="0"/>
              </a:spcBef>
              <a:spcAft>
                <a:spcPts val="0"/>
              </a:spcAft>
              <a:buSzPts val="1511"/>
              <a:buFont typeface="Arial"/>
              <a:buChar char="●"/>
            </a:pPr>
            <a:r>
              <a:rPr lang="en" sz="1511">
                <a:latin typeface="Arial"/>
                <a:ea typeface="Arial"/>
                <a:cs typeface="Arial"/>
                <a:sym typeface="Arial"/>
              </a:rPr>
              <a:t>Mild dysuria, no flank pain</a:t>
            </a:r>
            <a:endParaRPr sz="1511">
              <a:latin typeface="Arial"/>
              <a:ea typeface="Arial"/>
              <a:cs typeface="Arial"/>
              <a:sym typeface="Arial"/>
            </a:endParaRPr>
          </a:p>
          <a:p>
            <a:pPr indent="-324564" lvl="0" marL="457200" rtl="0" algn="l">
              <a:lnSpc>
                <a:spcPct val="95000"/>
              </a:lnSpc>
              <a:spcBef>
                <a:spcPts val="0"/>
              </a:spcBef>
              <a:spcAft>
                <a:spcPts val="0"/>
              </a:spcAft>
              <a:buSzPts val="1511"/>
              <a:buFont typeface="Arial"/>
              <a:buChar char="●"/>
            </a:pPr>
            <a:r>
              <a:rPr lang="en" sz="1511">
                <a:latin typeface="Arial"/>
                <a:ea typeface="Arial"/>
                <a:cs typeface="Arial"/>
                <a:sym typeface="Arial"/>
              </a:rPr>
              <a:t>Temp 99.8°F, HR 96, BP 112/70</a:t>
            </a:r>
            <a:endParaRPr sz="1511">
              <a:latin typeface="Arial"/>
              <a:ea typeface="Arial"/>
              <a:cs typeface="Arial"/>
              <a:sym typeface="Arial"/>
            </a:endParaRPr>
          </a:p>
          <a:p>
            <a:pPr indent="0" lvl="0" marL="0" rtl="0" algn="l">
              <a:lnSpc>
                <a:spcPct val="95000"/>
              </a:lnSpc>
              <a:spcBef>
                <a:spcPts val="1200"/>
              </a:spcBef>
              <a:spcAft>
                <a:spcPts val="0"/>
              </a:spcAft>
              <a:buSzPts val="1018"/>
              <a:buNone/>
            </a:pPr>
            <a:r>
              <a:t/>
            </a:r>
            <a:endParaRPr sz="1511">
              <a:latin typeface="Arial"/>
              <a:ea typeface="Arial"/>
              <a:cs typeface="Arial"/>
              <a:sym typeface="Arial"/>
            </a:endParaRPr>
          </a:p>
          <a:p>
            <a:pPr indent="0" lvl="0" marL="0" rtl="0" algn="l">
              <a:lnSpc>
                <a:spcPct val="95000"/>
              </a:lnSpc>
              <a:spcBef>
                <a:spcPts val="1200"/>
              </a:spcBef>
              <a:spcAft>
                <a:spcPts val="0"/>
              </a:spcAft>
              <a:buSzPts val="1018"/>
              <a:buNone/>
            </a:pPr>
            <a:r>
              <a:rPr b="1" lang="en" sz="1511">
                <a:latin typeface="Arial"/>
                <a:ea typeface="Arial"/>
                <a:cs typeface="Arial"/>
                <a:sym typeface="Arial"/>
              </a:rPr>
              <a:t>Teaching focus — choose one</a:t>
            </a:r>
            <a:endParaRPr b="1" sz="1511">
              <a:latin typeface="Arial"/>
              <a:ea typeface="Arial"/>
              <a:cs typeface="Arial"/>
              <a:sym typeface="Arial"/>
            </a:endParaRPr>
          </a:p>
          <a:p>
            <a:pPr indent="-324564" lvl="0" marL="457200" rtl="0" algn="l">
              <a:lnSpc>
                <a:spcPct val="95000"/>
              </a:lnSpc>
              <a:spcBef>
                <a:spcPts val="1200"/>
              </a:spcBef>
              <a:spcAft>
                <a:spcPts val="0"/>
              </a:spcAft>
              <a:buSzPts val="1511"/>
              <a:buFont typeface="Arial"/>
              <a:buChar char="●"/>
            </a:pPr>
            <a:r>
              <a:rPr lang="en" sz="1511">
                <a:latin typeface="Arial"/>
                <a:ea typeface="Arial"/>
                <a:cs typeface="Arial"/>
                <a:sym typeface="Arial"/>
              </a:rPr>
              <a:t>Avoiding anchoring in pelvic pain</a:t>
            </a:r>
            <a:endParaRPr sz="1511">
              <a:latin typeface="Arial"/>
              <a:ea typeface="Arial"/>
              <a:cs typeface="Arial"/>
              <a:sym typeface="Arial"/>
            </a:endParaRPr>
          </a:p>
          <a:p>
            <a:pPr indent="-324564" lvl="0" marL="457200" rtl="0" algn="l">
              <a:lnSpc>
                <a:spcPct val="95000"/>
              </a:lnSpc>
              <a:spcBef>
                <a:spcPts val="0"/>
              </a:spcBef>
              <a:spcAft>
                <a:spcPts val="0"/>
              </a:spcAft>
              <a:buSzPts val="1511"/>
              <a:buFont typeface="Arial"/>
              <a:buChar char="●"/>
            </a:pPr>
            <a:r>
              <a:rPr lang="en" sz="1511">
                <a:latin typeface="Arial"/>
                <a:ea typeface="Arial"/>
                <a:cs typeface="Arial"/>
                <a:sym typeface="Arial"/>
              </a:rPr>
              <a:t>Pregnancy testing as an early branch point</a:t>
            </a:r>
            <a:endParaRPr sz="1511">
              <a:latin typeface="Arial"/>
              <a:ea typeface="Arial"/>
              <a:cs typeface="Arial"/>
              <a:sym typeface="Arial"/>
            </a:endParaRPr>
          </a:p>
          <a:p>
            <a:pPr indent="-324564" lvl="0" marL="457200" rtl="0" algn="l">
              <a:lnSpc>
                <a:spcPct val="95000"/>
              </a:lnSpc>
              <a:spcBef>
                <a:spcPts val="0"/>
              </a:spcBef>
              <a:spcAft>
                <a:spcPts val="0"/>
              </a:spcAft>
              <a:buSzPts val="1511"/>
              <a:buFont typeface="Arial"/>
              <a:buChar char="●"/>
            </a:pPr>
            <a:r>
              <a:rPr lang="en" sz="1511">
                <a:latin typeface="Arial"/>
                <a:ea typeface="Arial"/>
                <a:cs typeface="Arial"/>
                <a:sym typeface="Arial"/>
              </a:rPr>
              <a:t>Building a must-not-miss differential before narrowing</a:t>
            </a:r>
            <a:endParaRPr b="1" sz="1095">
              <a:latin typeface="Arial"/>
              <a:ea typeface="Arial"/>
              <a:cs typeface="Arial"/>
              <a:sym typeface="Arial"/>
            </a:endParaRPr>
          </a:p>
        </p:txBody>
      </p:sp>
      <p:pic>
        <p:nvPicPr>
          <p:cNvPr id="182" name="Google Shape;182;g3ed9454af26_0_61" title="Scene3.png"/>
          <p:cNvPicPr preferRelativeResize="0"/>
          <p:nvPr/>
        </p:nvPicPr>
        <p:blipFill rotWithShape="1">
          <a:blip r:embed="rId3">
            <a:alphaModFix/>
          </a:blip>
          <a:srcRect b="0" l="0" r="0" t="0"/>
          <a:stretch/>
        </p:blipFill>
        <p:spPr>
          <a:xfrm>
            <a:off x="68325" y="62488"/>
            <a:ext cx="3763875" cy="5018525"/>
          </a:xfrm>
          <a:prstGeom prst="rect">
            <a:avLst/>
          </a:prstGeom>
          <a:noFill/>
          <a:ln>
            <a:noFill/>
          </a:ln>
        </p:spPr>
      </p:pic>
      <p:sp>
        <p:nvSpPr>
          <p:cNvPr id="183" name="Google Shape;183;g3ed9454af26_0_61"/>
          <p:cNvSpPr txBox="1"/>
          <p:nvPr/>
        </p:nvSpPr>
        <p:spPr>
          <a:xfrm>
            <a:off x="1152725" y="4773575"/>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lt1"/>
                </a:solidFill>
                <a:latin typeface="Old Standard TT"/>
                <a:ea typeface="Old Standard TT"/>
                <a:cs typeface="Old Standard TT"/>
                <a:sym typeface="Old Standard TT"/>
              </a:rPr>
              <a:t>Images created by Lin using ChatGPT (2026)</a:t>
            </a:r>
            <a:endParaRPr b="0" i="0" sz="1000" u="none" cap="none" strike="noStrike">
              <a:solidFill>
                <a:schemeClr val="lt1"/>
              </a:solidFill>
              <a:latin typeface="Old Standard TT"/>
              <a:ea typeface="Old Standard TT"/>
              <a:cs typeface="Old Standard TT"/>
              <a:sym typeface="Old Standard T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3eb9180dd1f_0_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solidFill>
                  <a:schemeClr val="dk1"/>
                </a:solidFill>
                <a:latin typeface="Calibri"/>
                <a:ea typeface="Calibri"/>
                <a:cs typeface="Calibri"/>
                <a:sym typeface="Calibri"/>
              </a:rPr>
              <a:t>Learning Objectives</a:t>
            </a:r>
            <a:endParaRPr/>
          </a:p>
        </p:txBody>
      </p:sp>
      <p:sp>
        <p:nvSpPr>
          <p:cNvPr id="73" name="Google Shape;73;g3eb9180dd1f_0_0"/>
          <p:cNvSpPr txBox="1"/>
          <p:nvPr>
            <p:ph idx="1" type="body"/>
          </p:nvPr>
        </p:nvSpPr>
        <p:spPr>
          <a:xfrm>
            <a:off x="457200" y="1087626"/>
            <a:ext cx="8229600" cy="327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baseline="30000" lang="en" sz="2800">
                <a:latin typeface="Arial"/>
                <a:ea typeface="Arial"/>
                <a:cs typeface="Arial"/>
                <a:sym typeface="Arial"/>
              </a:rPr>
              <a:t>By the end of this session, participants will be able to:</a:t>
            </a:r>
            <a:endParaRPr baseline="30000" sz="2800">
              <a:latin typeface="Arial"/>
              <a:ea typeface="Arial"/>
              <a:cs typeface="Arial"/>
              <a:sym typeface="Arial"/>
            </a:endParaRPr>
          </a:p>
          <a:p>
            <a:pPr indent="-406400" lvl="0" marL="457200" rtl="0" algn="l">
              <a:lnSpc>
                <a:spcPct val="115000"/>
              </a:lnSpc>
              <a:spcBef>
                <a:spcPts val="1200"/>
              </a:spcBef>
              <a:spcAft>
                <a:spcPts val="0"/>
              </a:spcAft>
              <a:buSzPts val="2800"/>
              <a:buFont typeface="Arial"/>
              <a:buChar char="●"/>
            </a:pPr>
            <a:r>
              <a:rPr b="1" baseline="30000" lang="en" sz="2800">
                <a:latin typeface="Arial"/>
                <a:ea typeface="Arial"/>
                <a:cs typeface="Arial"/>
                <a:sym typeface="Arial"/>
              </a:rPr>
              <a:t>Explain </a:t>
            </a:r>
            <a:r>
              <a:rPr baseline="30000" lang="en" sz="2800">
                <a:latin typeface="Arial"/>
                <a:ea typeface="Arial"/>
                <a:cs typeface="Arial"/>
                <a:sym typeface="Arial"/>
              </a:rPr>
              <a:t>why residents are essential teachers in OB/GYN clinical education</a:t>
            </a:r>
            <a:endParaRPr baseline="30000" sz="2800">
              <a:latin typeface="Arial"/>
              <a:ea typeface="Arial"/>
              <a:cs typeface="Arial"/>
              <a:sym typeface="Arial"/>
            </a:endParaRPr>
          </a:p>
          <a:p>
            <a:pPr indent="-406400" lvl="0" marL="457200" rtl="0" algn="l">
              <a:lnSpc>
                <a:spcPct val="115000"/>
              </a:lnSpc>
              <a:spcBef>
                <a:spcPts val="0"/>
              </a:spcBef>
              <a:spcAft>
                <a:spcPts val="0"/>
              </a:spcAft>
              <a:buSzPts val="2800"/>
              <a:buFont typeface="Arial"/>
              <a:buChar char="●"/>
            </a:pPr>
            <a:r>
              <a:rPr b="1" baseline="30000" lang="en" sz="2800">
                <a:latin typeface="Arial"/>
                <a:ea typeface="Arial"/>
                <a:cs typeface="Arial"/>
                <a:sym typeface="Arial"/>
              </a:rPr>
              <a:t>Apply </a:t>
            </a:r>
            <a:r>
              <a:rPr baseline="30000" lang="en" sz="2800">
                <a:latin typeface="Arial"/>
                <a:ea typeface="Arial"/>
                <a:cs typeface="Arial"/>
                <a:sym typeface="Arial"/>
              </a:rPr>
              <a:t>the One-Minute Preceptor to brief clinical teaching</a:t>
            </a:r>
            <a:endParaRPr baseline="30000" sz="2800">
              <a:latin typeface="Arial"/>
              <a:ea typeface="Arial"/>
              <a:cs typeface="Arial"/>
              <a:sym typeface="Arial"/>
            </a:endParaRPr>
          </a:p>
          <a:p>
            <a:pPr indent="-406400" lvl="0" marL="457200" rtl="0" algn="l">
              <a:lnSpc>
                <a:spcPct val="115000"/>
              </a:lnSpc>
              <a:spcBef>
                <a:spcPts val="0"/>
              </a:spcBef>
              <a:spcAft>
                <a:spcPts val="0"/>
              </a:spcAft>
              <a:buSzPts val="2800"/>
              <a:buFont typeface="Arial"/>
              <a:buChar char="●"/>
            </a:pPr>
            <a:r>
              <a:rPr b="1" baseline="30000" lang="en" sz="2800">
                <a:latin typeface="Arial"/>
                <a:ea typeface="Arial"/>
                <a:cs typeface="Arial"/>
                <a:sym typeface="Arial"/>
              </a:rPr>
              <a:t>Practice </a:t>
            </a:r>
            <a:r>
              <a:rPr baseline="30000" lang="en" sz="2800">
                <a:latin typeface="Arial"/>
                <a:ea typeface="Arial"/>
                <a:cs typeface="Arial"/>
                <a:sym typeface="Arial"/>
              </a:rPr>
              <a:t>delivering specific, actionable feedback to learners</a:t>
            </a:r>
            <a:endParaRPr baseline="30000" sz="2800">
              <a:latin typeface="Arial"/>
              <a:ea typeface="Arial"/>
              <a:cs typeface="Arial"/>
              <a:sym typeface="Arial"/>
            </a:endParaRPr>
          </a:p>
          <a:p>
            <a:pPr indent="-406400" lvl="0" marL="457200" rtl="0" algn="l">
              <a:lnSpc>
                <a:spcPct val="115000"/>
              </a:lnSpc>
              <a:spcBef>
                <a:spcPts val="0"/>
              </a:spcBef>
              <a:spcAft>
                <a:spcPts val="0"/>
              </a:spcAft>
              <a:buSzPts val="2800"/>
              <a:buFont typeface="Arial"/>
              <a:buChar char="●"/>
            </a:pPr>
            <a:r>
              <a:rPr b="1" baseline="30000" lang="en" sz="2800">
                <a:latin typeface="Arial"/>
                <a:ea typeface="Arial"/>
                <a:cs typeface="Arial"/>
                <a:sym typeface="Arial"/>
              </a:rPr>
              <a:t>Reflect </a:t>
            </a:r>
            <a:r>
              <a:rPr baseline="30000" lang="en" sz="2800">
                <a:latin typeface="Arial"/>
                <a:ea typeface="Arial"/>
                <a:cs typeface="Arial"/>
                <a:sym typeface="Arial"/>
              </a:rPr>
              <a:t>on how residents’ words and actions influence learner professionalism</a:t>
            </a:r>
            <a:endParaRPr baseline="30000" sz="280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3eb9180dd1f_0_3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Activity </a:t>
            </a:r>
            <a:r>
              <a:rPr lang="en" sz="4400">
                <a:solidFill>
                  <a:schemeClr val="dk1"/>
                </a:solidFill>
                <a:latin typeface="Calibri"/>
                <a:ea typeface="Calibri"/>
                <a:cs typeface="Calibri"/>
                <a:sym typeface="Calibri"/>
              </a:rPr>
              <a:t>Debrief</a:t>
            </a:r>
            <a:endParaRPr/>
          </a:p>
        </p:txBody>
      </p:sp>
      <p:sp>
        <p:nvSpPr>
          <p:cNvPr id="189" name="Google Shape;189;g3eb9180dd1f_0_30"/>
          <p:cNvSpPr txBox="1"/>
          <p:nvPr>
            <p:ph idx="1" type="body"/>
          </p:nvPr>
        </p:nvSpPr>
        <p:spPr>
          <a:xfrm>
            <a:off x="457200" y="900125"/>
            <a:ext cx="8229600" cy="2899800"/>
          </a:xfrm>
          <a:prstGeom prst="rect">
            <a:avLst/>
          </a:prstGeom>
          <a:noFill/>
          <a:ln>
            <a:noFill/>
          </a:ln>
        </p:spPr>
        <p:txBody>
          <a:bodyPr anchorCtr="0" anchor="t" bIns="45700" lIns="91425" spcFirstLastPara="1" rIns="91425" wrap="square" tIns="45700">
            <a:normAutofit fontScale="77500" lnSpcReduction="10000"/>
          </a:bodyPr>
          <a:lstStyle/>
          <a:p>
            <a:pPr indent="0" lvl="0" marL="457200" rtl="0" algn="l">
              <a:lnSpc>
                <a:spcPct val="115000"/>
              </a:lnSpc>
              <a:spcBef>
                <a:spcPts val="0"/>
              </a:spcBef>
              <a:spcAft>
                <a:spcPts val="0"/>
              </a:spcAft>
              <a:buSzPct val="72581"/>
              <a:buNone/>
            </a:pPr>
            <a:r>
              <a:t/>
            </a:r>
            <a:endParaRPr sz="3200">
              <a:latin typeface="Calibri"/>
              <a:ea typeface="Calibri"/>
              <a:cs typeface="Calibri"/>
              <a:sym typeface="Calibri"/>
            </a:endParaRPr>
          </a:p>
          <a:p>
            <a:pPr indent="-297180" lvl="0" marL="342900" rtl="0" algn="l">
              <a:lnSpc>
                <a:spcPct val="115000"/>
              </a:lnSpc>
              <a:spcBef>
                <a:spcPts val="640"/>
              </a:spcBef>
              <a:spcAft>
                <a:spcPts val="0"/>
              </a:spcAft>
              <a:buClr>
                <a:schemeClr val="dk1"/>
              </a:buClr>
              <a:buSzPct val="100000"/>
              <a:buChar char="●"/>
            </a:pPr>
            <a:r>
              <a:rPr lang="en" sz="3200">
                <a:latin typeface="Calibri"/>
                <a:ea typeface="Calibri"/>
                <a:cs typeface="Calibri"/>
                <a:sym typeface="Calibri"/>
              </a:rPr>
              <a:t>Which OMP step felt most natural for your teaching style?</a:t>
            </a:r>
            <a:endParaRPr sz="3200">
              <a:latin typeface="Calibri"/>
              <a:ea typeface="Calibri"/>
              <a:cs typeface="Calibri"/>
              <a:sym typeface="Calibri"/>
            </a:endParaRPr>
          </a:p>
          <a:p>
            <a:pPr indent="0" lvl="0" marL="457200" rtl="0" algn="l">
              <a:lnSpc>
                <a:spcPct val="115000"/>
              </a:lnSpc>
              <a:spcBef>
                <a:spcPts val="640"/>
              </a:spcBef>
              <a:spcAft>
                <a:spcPts val="0"/>
              </a:spcAft>
              <a:buSzPct val="72581"/>
              <a:buNone/>
            </a:pPr>
            <a:r>
              <a:t/>
            </a:r>
            <a:endParaRPr sz="3200">
              <a:latin typeface="Calibri"/>
              <a:ea typeface="Calibri"/>
              <a:cs typeface="Calibri"/>
              <a:sym typeface="Calibri"/>
            </a:endParaRPr>
          </a:p>
          <a:p>
            <a:pPr indent="-297180" lvl="0" marL="342900" rtl="0" algn="l">
              <a:lnSpc>
                <a:spcPct val="115000"/>
              </a:lnSpc>
              <a:spcBef>
                <a:spcPts val="640"/>
              </a:spcBef>
              <a:spcAft>
                <a:spcPts val="0"/>
              </a:spcAft>
              <a:buClr>
                <a:schemeClr val="dk1"/>
              </a:buClr>
              <a:buSzPct val="100000"/>
              <a:buChar char="●"/>
            </a:pPr>
            <a:r>
              <a:rPr lang="en" sz="3200">
                <a:latin typeface="Calibri"/>
                <a:ea typeface="Calibri"/>
                <a:cs typeface="Calibri"/>
                <a:sym typeface="Calibri"/>
              </a:rPr>
              <a:t>Which step would you need to practice more?</a:t>
            </a:r>
            <a:endParaRPr sz="3200">
              <a:latin typeface="Calibri"/>
              <a:ea typeface="Calibri"/>
              <a:cs typeface="Calibri"/>
              <a:sym typeface="Calibri"/>
            </a:endParaRPr>
          </a:p>
          <a:p>
            <a:pPr indent="0" lvl="0" marL="457200" rtl="0" algn="l">
              <a:lnSpc>
                <a:spcPct val="115000"/>
              </a:lnSpc>
              <a:spcBef>
                <a:spcPts val="640"/>
              </a:spcBef>
              <a:spcAft>
                <a:spcPts val="0"/>
              </a:spcAft>
              <a:buSzPct val="72581"/>
              <a:buNone/>
            </a:pPr>
            <a:r>
              <a:t/>
            </a:r>
            <a:endParaRPr sz="3200">
              <a:latin typeface="Calibri"/>
              <a:ea typeface="Calibri"/>
              <a:cs typeface="Calibri"/>
              <a:sym typeface="Calibri"/>
            </a:endParaRPr>
          </a:p>
          <a:p>
            <a:pPr indent="-297180" lvl="0" marL="342900" rtl="0" algn="l">
              <a:lnSpc>
                <a:spcPct val="115000"/>
              </a:lnSpc>
              <a:spcBef>
                <a:spcPts val="640"/>
              </a:spcBef>
              <a:spcAft>
                <a:spcPts val="0"/>
              </a:spcAft>
              <a:buClr>
                <a:schemeClr val="dk1"/>
              </a:buClr>
              <a:buSzPct val="100000"/>
              <a:buChar char="●"/>
            </a:pPr>
            <a:r>
              <a:rPr lang="en" sz="3200">
                <a:latin typeface="Calibri"/>
                <a:ea typeface="Calibri"/>
                <a:cs typeface="Calibri"/>
                <a:sym typeface="Calibri"/>
              </a:rPr>
              <a:t>What is one phrase you would actually use?</a:t>
            </a:r>
            <a:endParaRPr sz="32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3eb9180dd1f_0_6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Role Modeling Professionalism </a:t>
            </a:r>
            <a:endParaRPr/>
          </a:p>
        </p:txBody>
      </p:sp>
      <p:sp>
        <p:nvSpPr>
          <p:cNvPr id="195" name="Google Shape;195;g3eb9180dd1f_0_60"/>
          <p:cNvSpPr txBox="1"/>
          <p:nvPr>
            <p:ph idx="1" type="body"/>
          </p:nvPr>
        </p:nvSpPr>
        <p:spPr>
          <a:xfrm>
            <a:off x="457200" y="900133"/>
            <a:ext cx="8229600" cy="41184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200"/>
              </a:spcBef>
              <a:spcAft>
                <a:spcPts val="0"/>
              </a:spcAft>
              <a:buSzPts val="1800"/>
              <a:buNone/>
            </a:pPr>
            <a:r>
              <a:rPr b="1" lang="en" sz="1400">
                <a:latin typeface="Arial"/>
                <a:ea typeface="Arial"/>
                <a:cs typeface="Arial"/>
                <a:sym typeface="Arial"/>
              </a:rPr>
              <a:t>Learners watch what we normalize</a:t>
            </a:r>
            <a:endParaRPr b="1" sz="1400">
              <a:latin typeface="Arial"/>
              <a:ea typeface="Arial"/>
              <a:cs typeface="Arial"/>
              <a:sym typeface="Arial"/>
            </a:endParaRPr>
          </a:p>
          <a:p>
            <a:pPr indent="-317500" lvl="0" marL="457200" rtl="0" algn="l">
              <a:lnSpc>
                <a:spcPct val="115000"/>
              </a:lnSpc>
              <a:spcBef>
                <a:spcPts val="1200"/>
              </a:spcBef>
              <a:spcAft>
                <a:spcPts val="0"/>
              </a:spcAft>
              <a:buSzPts val="1400"/>
              <a:buFont typeface="Arial"/>
              <a:buChar char="●"/>
            </a:pPr>
            <a:r>
              <a:rPr b="1" lang="en" sz="1400">
                <a:latin typeface="Arial"/>
                <a:ea typeface="Arial"/>
                <a:cs typeface="Arial"/>
                <a:sym typeface="Arial"/>
              </a:rPr>
              <a:t>Be intentional</a:t>
            </a:r>
            <a:br>
              <a:rPr b="1" lang="en" sz="1400">
                <a:latin typeface="Arial"/>
                <a:ea typeface="Arial"/>
                <a:cs typeface="Arial"/>
                <a:sym typeface="Arial"/>
              </a:rPr>
            </a:br>
            <a:r>
              <a:rPr lang="en" sz="1400">
                <a:latin typeface="Arial"/>
                <a:ea typeface="Arial"/>
                <a:cs typeface="Arial"/>
                <a:sym typeface="Arial"/>
              </a:rPr>
              <a:t> Choose the behavior you want learners to see</a:t>
            </a:r>
            <a:endParaRPr sz="1400">
              <a:latin typeface="Arial"/>
              <a:ea typeface="Arial"/>
              <a:cs typeface="Arial"/>
              <a:sym typeface="Arial"/>
            </a:endParaRPr>
          </a:p>
          <a:p>
            <a:pPr indent="-317500" lvl="0" marL="457200" rtl="0" algn="l">
              <a:lnSpc>
                <a:spcPct val="115000"/>
              </a:lnSpc>
              <a:spcBef>
                <a:spcPts val="0"/>
              </a:spcBef>
              <a:spcAft>
                <a:spcPts val="0"/>
              </a:spcAft>
              <a:buSzPts val="1400"/>
              <a:buFont typeface="Arial"/>
              <a:buChar char="●"/>
            </a:pPr>
            <a:r>
              <a:rPr b="1" lang="en" sz="1400">
                <a:latin typeface="Arial"/>
                <a:ea typeface="Arial"/>
                <a:cs typeface="Arial"/>
                <a:sym typeface="Arial"/>
              </a:rPr>
              <a:t>Model it clearly</a:t>
            </a:r>
            <a:br>
              <a:rPr b="1" lang="en" sz="1400">
                <a:latin typeface="Arial"/>
                <a:ea typeface="Arial"/>
                <a:cs typeface="Arial"/>
                <a:sym typeface="Arial"/>
              </a:rPr>
            </a:br>
            <a:r>
              <a:rPr lang="en" sz="1400">
                <a:latin typeface="Arial"/>
                <a:ea typeface="Arial"/>
                <a:cs typeface="Arial"/>
                <a:sym typeface="Arial"/>
              </a:rPr>
              <a:t> Respect, empathy, teamwork, accountability, calm under stress</a:t>
            </a:r>
            <a:endParaRPr sz="1400">
              <a:latin typeface="Arial"/>
              <a:ea typeface="Arial"/>
              <a:cs typeface="Arial"/>
              <a:sym typeface="Arial"/>
            </a:endParaRPr>
          </a:p>
          <a:p>
            <a:pPr indent="-317500" lvl="0" marL="457200" rtl="0" algn="l">
              <a:lnSpc>
                <a:spcPct val="115000"/>
              </a:lnSpc>
              <a:spcBef>
                <a:spcPts val="0"/>
              </a:spcBef>
              <a:spcAft>
                <a:spcPts val="0"/>
              </a:spcAft>
              <a:buSzPts val="1400"/>
              <a:buFont typeface="Arial"/>
              <a:buChar char="●"/>
            </a:pPr>
            <a:r>
              <a:rPr b="1" lang="en" sz="1400">
                <a:latin typeface="Arial"/>
                <a:ea typeface="Arial"/>
                <a:cs typeface="Arial"/>
                <a:sym typeface="Arial"/>
              </a:rPr>
              <a:t>Make it explicit</a:t>
            </a:r>
            <a:br>
              <a:rPr b="1" lang="en" sz="1400">
                <a:latin typeface="Arial"/>
                <a:ea typeface="Arial"/>
                <a:cs typeface="Arial"/>
                <a:sym typeface="Arial"/>
              </a:rPr>
            </a:br>
            <a:r>
              <a:rPr lang="en" sz="1400">
                <a:latin typeface="Arial"/>
                <a:ea typeface="Arial"/>
                <a:cs typeface="Arial"/>
                <a:sym typeface="Arial"/>
              </a:rPr>
              <a:t> “Notice how I…”</a:t>
            </a:r>
            <a:endParaRPr sz="1400">
              <a:latin typeface="Arial"/>
              <a:ea typeface="Arial"/>
              <a:cs typeface="Arial"/>
              <a:sym typeface="Arial"/>
            </a:endParaRPr>
          </a:p>
          <a:p>
            <a:pPr indent="-317500" lvl="0" marL="457200" rtl="0" algn="l">
              <a:lnSpc>
                <a:spcPct val="115000"/>
              </a:lnSpc>
              <a:spcBef>
                <a:spcPts val="0"/>
              </a:spcBef>
              <a:spcAft>
                <a:spcPts val="0"/>
              </a:spcAft>
              <a:buSzPts val="1400"/>
              <a:buFont typeface="Arial"/>
              <a:buChar char="●"/>
            </a:pPr>
            <a:r>
              <a:rPr b="1" lang="en" sz="1400">
                <a:latin typeface="Arial"/>
                <a:ea typeface="Arial"/>
                <a:cs typeface="Arial"/>
                <a:sym typeface="Arial"/>
              </a:rPr>
              <a:t>Debrief briefly</a:t>
            </a:r>
            <a:br>
              <a:rPr b="1" lang="en" sz="1400">
                <a:latin typeface="Arial"/>
                <a:ea typeface="Arial"/>
                <a:cs typeface="Arial"/>
                <a:sym typeface="Arial"/>
              </a:rPr>
            </a:br>
            <a:r>
              <a:rPr lang="en" sz="1400">
                <a:latin typeface="Arial"/>
                <a:ea typeface="Arial"/>
                <a:cs typeface="Arial"/>
                <a:sym typeface="Arial"/>
              </a:rPr>
              <a:t> “What did you notice?”</a:t>
            </a:r>
            <a:br>
              <a:rPr lang="en" sz="1400">
                <a:latin typeface="Arial"/>
                <a:ea typeface="Arial"/>
                <a:cs typeface="Arial"/>
                <a:sym typeface="Arial"/>
              </a:rPr>
            </a:br>
            <a:r>
              <a:rPr lang="en" sz="1400">
                <a:latin typeface="Arial"/>
                <a:ea typeface="Arial"/>
                <a:cs typeface="Arial"/>
                <a:sym typeface="Arial"/>
              </a:rPr>
              <a:t> “Why did that matter?”</a:t>
            </a:r>
            <a:endParaRPr sz="1400">
              <a:latin typeface="Arial"/>
              <a:ea typeface="Arial"/>
              <a:cs typeface="Arial"/>
              <a:sym typeface="Arial"/>
            </a:endParaRPr>
          </a:p>
          <a:p>
            <a:pPr indent="0" lvl="0" marL="0" rtl="0" algn="l">
              <a:lnSpc>
                <a:spcPct val="115000"/>
              </a:lnSpc>
              <a:spcBef>
                <a:spcPts val="1200"/>
              </a:spcBef>
              <a:spcAft>
                <a:spcPts val="0"/>
              </a:spcAft>
              <a:buSzPts val="1800"/>
              <a:buNone/>
            </a:pPr>
            <a:r>
              <a:rPr b="1" lang="en" sz="1400">
                <a:latin typeface="Arial"/>
                <a:ea typeface="Arial"/>
                <a:cs typeface="Arial"/>
                <a:sym typeface="Arial"/>
              </a:rPr>
              <a:t>Take-home:  </a:t>
            </a:r>
            <a:r>
              <a:rPr lang="en" sz="1400">
                <a:latin typeface="Arial"/>
                <a:ea typeface="Arial"/>
                <a:cs typeface="Arial"/>
                <a:sym typeface="Arial"/>
              </a:rPr>
              <a:t>Role modeling works best when we make the implicit explicit.</a:t>
            </a:r>
            <a:endParaRPr sz="1400">
              <a:latin typeface="Arial"/>
              <a:ea typeface="Arial"/>
              <a:cs typeface="Arial"/>
              <a:sym typeface="Arial"/>
            </a:endParaRPr>
          </a:p>
          <a:p>
            <a:pPr indent="0" lvl="0" marL="0" rtl="0" algn="l">
              <a:lnSpc>
                <a:spcPct val="115000"/>
              </a:lnSpc>
              <a:spcBef>
                <a:spcPts val="1200"/>
              </a:spcBef>
              <a:spcAft>
                <a:spcPts val="0"/>
              </a:spcAft>
              <a:buSzPts val="1800"/>
              <a:buNone/>
            </a:pPr>
            <a:r>
              <a:t/>
            </a:r>
            <a:endParaRPr sz="1400">
              <a:latin typeface="Arial"/>
              <a:ea typeface="Arial"/>
              <a:cs typeface="Arial"/>
              <a:sym typeface="Arial"/>
            </a:endParaRPr>
          </a:p>
          <a:p>
            <a:pPr indent="0" lvl="0" marL="0" rtl="0" algn="l">
              <a:lnSpc>
                <a:spcPct val="115000"/>
              </a:lnSpc>
              <a:spcBef>
                <a:spcPts val="1200"/>
              </a:spcBef>
              <a:spcAft>
                <a:spcPts val="1200"/>
              </a:spcAft>
              <a:buSzPts val="1800"/>
              <a:buNone/>
            </a:pPr>
            <a:r>
              <a:rPr lang="en" sz="1400">
                <a:latin typeface="Arial"/>
                <a:ea typeface="Arial"/>
                <a:cs typeface="Arial"/>
                <a:sym typeface="Arial"/>
              </a:rPr>
              <a:t>Cruess et al., 2008.</a:t>
            </a:r>
            <a:endParaRPr sz="35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g3edc4b833c0_0_51"/>
          <p:cNvPicPr preferRelativeResize="0"/>
          <p:nvPr/>
        </p:nvPicPr>
        <p:blipFill rotWithShape="1">
          <a:blip r:embed="rId3">
            <a:alphaModFix/>
          </a:blip>
          <a:srcRect b="0" l="0" r="0" t="0"/>
          <a:stretch/>
        </p:blipFill>
        <p:spPr>
          <a:xfrm>
            <a:off x="2032700" y="102850"/>
            <a:ext cx="5078599" cy="4937800"/>
          </a:xfrm>
          <a:prstGeom prst="rect">
            <a:avLst/>
          </a:prstGeom>
          <a:noFill/>
          <a:ln>
            <a:noFill/>
          </a:ln>
        </p:spPr>
      </p:pic>
      <p:sp>
        <p:nvSpPr>
          <p:cNvPr id="201" name="Google Shape;201;g3edc4b833c0_0_51"/>
          <p:cNvSpPr txBox="1"/>
          <p:nvPr/>
        </p:nvSpPr>
        <p:spPr>
          <a:xfrm>
            <a:off x="4408825" y="4729825"/>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3edc4b833c0_0_10"/>
          <p:cNvSpPr txBox="1"/>
          <p:nvPr>
            <p:ph type="title"/>
          </p:nvPr>
        </p:nvSpPr>
        <p:spPr>
          <a:xfrm>
            <a:off x="2843600" y="174725"/>
            <a:ext cx="5974500" cy="8574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b="1" lang="en">
                <a:latin typeface="Calibri"/>
                <a:ea typeface="Calibri"/>
                <a:cs typeface="Calibri"/>
                <a:sym typeface="Calibri"/>
              </a:rPr>
              <a:t>Role-modeling Scenario 1</a:t>
            </a:r>
            <a:endParaRPr b="1">
              <a:latin typeface="Calibri"/>
              <a:ea typeface="Calibri"/>
              <a:cs typeface="Calibri"/>
              <a:sym typeface="Calibri"/>
            </a:endParaRPr>
          </a:p>
        </p:txBody>
      </p:sp>
      <p:sp>
        <p:nvSpPr>
          <p:cNvPr id="207" name="Google Shape;207;g3edc4b833c0_0_10"/>
          <p:cNvSpPr txBox="1"/>
          <p:nvPr>
            <p:ph idx="1" type="body"/>
          </p:nvPr>
        </p:nvSpPr>
        <p:spPr>
          <a:xfrm>
            <a:off x="2881100" y="1125150"/>
            <a:ext cx="5899500" cy="3681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lang="en" sz="1600">
                <a:latin typeface="Arial"/>
                <a:ea typeface="Arial"/>
                <a:cs typeface="Arial"/>
                <a:sym typeface="Arial"/>
              </a:rPr>
              <a:t>During busy morning L&amp;D rounds, a medical student presents a patient but misses key details, including overnight blood pressures, symptoms, and pending labs.</a:t>
            </a:r>
            <a:endParaRPr sz="16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600">
                <a:latin typeface="Arial"/>
                <a:ea typeface="Arial"/>
                <a:cs typeface="Arial"/>
                <a:sym typeface="Arial"/>
              </a:rPr>
              <a:t>The resident is concerned that the incomplete presentation could affect patient care, but responds sharply in front of the team:</a:t>
            </a:r>
            <a:endParaRPr sz="1600">
              <a:latin typeface="Arial"/>
              <a:ea typeface="Arial"/>
              <a:cs typeface="Arial"/>
              <a:sym typeface="Arial"/>
            </a:endParaRPr>
          </a:p>
          <a:p>
            <a:pPr indent="0" lvl="0" marL="381000" marR="381000" rtl="0" algn="l">
              <a:lnSpc>
                <a:spcPct val="115000"/>
              </a:lnSpc>
              <a:spcBef>
                <a:spcPts val="1200"/>
              </a:spcBef>
              <a:spcAft>
                <a:spcPts val="0"/>
              </a:spcAft>
              <a:buClr>
                <a:schemeClr val="dk1"/>
              </a:buClr>
              <a:buSzPts val="1100"/>
              <a:buFont typeface="Arial"/>
              <a:buNone/>
            </a:pPr>
            <a:r>
              <a:rPr b="1" i="1" lang="en" sz="1600">
                <a:latin typeface="Arial"/>
                <a:ea typeface="Arial"/>
                <a:cs typeface="Arial"/>
                <a:sym typeface="Arial"/>
              </a:rPr>
              <a:t>“You should know this by now. Did you even look at the chart?”</a:t>
            </a:r>
            <a:endParaRPr b="1" i="1" sz="16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600">
                <a:latin typeface="Arial"/>
                <a:ea typeface="Arial"/>
                <a:cs typeface="Arial"/>
                <a:sym typeface="Arial"/>
              </a:rPr>
              <a:t>The student becomes quiet for the rest of rounds, and the missing information still needs to be clarified.</a:t>
            </a:r>
            <a:endParaRPr sz="1600">
              <a:latin typeface="Arial"/>
              <a:ea typeface="Arial"/>
              <a:cs typeface="Arial"/>
              <a:sym typeface="Arial"/>
            </a:endParaRPr>
          </a:p>
          <a:p>
            <a:pPr indent="0" lvl="0" marL="0" rtl="0" algn="l">
              <a:lnSpc>
                <a:spcPct val="115000"/>
              </a:lnSpc>
              <a:spcBef>
                <a:spcPts val="1200"/>
              </a:spcBef>
              <a:spcAft>
                <a:spcPts val="1200"/>
              </a:spcAft>
              <a:buSzPts val="1800"/>
              <a:buNone/>
            </a:pPr>
            <a:r>
              <a:t/>
            </a:r>
            <a:endParaRPr sz="1400">
              <a:latin typeface="Arial"/>
              <a:ea typeface="Arial"/>
              <a:cs typeface="Arial"/>
              <a:sym typeface="Arial"/>
            </a:endParaRPr>
          </a:p>
        </p:txBody>
      </p:sp>
      <p:pic>
        <p:nvPicPr>
          <p:cNvPr id="208" name="Google Shape;208;g3edc4b833c0_0_10" title="RaT_L&amp;D.jpg"/>
          <p:cNvPicPr preferRelativeResize="0"/>
          <p:nvPr/>
        </p:nvPicPr>
        <p:blipFill rotWithShape="1">
          <a:blip r:embed="rId3">
            <a:alphaModFix/>
          </a:blip>
          <a:srcRect b="0" l="0" r="0" t="0"/>
          <a:stretch/>
        </p:blipFill>
        <p:spPr>
          <a:xfrm>
            <a:off x="6" y="0"/>
            <a:ext cx="2600238" cy="5143499"/>
          </a:xfrm>
          <a:prstGeom prst="rect">
            <a:avLst/>
          </a:prstGeom>
          <a:noFill/>
          <a:ln>
            <a:noFill/>
          </a:ln>
        </p:spPr>
      </p:pic>
      <p:sp>
        <p:nvSpPr>
          <p:cNvPr id="209" name="Google Shape;209;g3edc4b833c0_0_10"/>
          <p:cNvSpPr txBox="1"/>
          <p:nvPr/>
        </p:nvSpPr>
        <p:spPr>
          <a:xfrm>
            <a:off x="2600250" y="4756025"/>
            <a:ext cx="30000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3edc4b833c0_0_77"/>
          <p:cNvSpPr txBox="1"/>
          <p:nvPr>
            <p:ph type="title"/>
          </p:nvPr>
        </p:nvSpPr>
        <p:spPr>
          <a:xfrm>
            <a:off x="2949875" y="49725"/>
            <a:ext cx="5974500" cy="8574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b="1" lang="en">
                <a:latin typeface="Calibri"/>
                <a:ea typeface="Calibri"/>
                <a:cs typeface="Calibri"/>
                <a:sym typeface="Calibri"/>
              </a:rPr>
              <a:t>Role-modeling Scenario 2</a:t>
            </a:r>
            <a:endParaRPr b="1">
              <a:latin typeface="Calibri"/>
              <a:ea typeface="Calibri"/>
              <a:cs typeface="Calibri"/>
              <a:sym typeface="Calibri"/>
            </a:endParaRPr>
          </a:p>
        </p:txBody>
      </p:sp>
      <p:sp>
        <p:nvSpPr>
          <p:cNvPr id="215" name="Google Shape;215;g3edc4b833c0_0_77"/>
          <p:cNvSpPr txBox="1"/>
          <p:nvPr>
            <p:ph idx="1" type="body"/>
          </p:nvPr>
        </p:nvSpPr>
        <p:spPr>
          <a:xfrm>
            <a:off x="3062375" y="855100"/>
            <a:ext cx="5899500" cy="3899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lang="en" sz="1600">
                <a:latin typeface="Arial"/>
                <a:ea typeface="Arial"/>
                <a:cs typeface="Arial"/>
                <a:sym typeface="Arial"/>
              </a:rPr>
              <a:t>The clinic is already running behind when a patient with chronic pelvic pain becomes tearful and says, “No one believes me.” She describes years of symptoms and prior visits where she felt dismissed.</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rPr lang="en" sz="1600">
                <a:latin typeface="Arial"/>
                <a:ea typeface="Arial"/>
                <a:cs typeface="Arial"/>
                <a:sym typeface="Arial"/>
              </a:rPr>
              <a:t>The resident appears frustrated as the visit stretches longer. After stepping out of the room, the resident turns to the student and says:</a:t>
            </a:r>
            <a:endParaRPr sz="1600">
              <a:latin typeface="Arial"/>
              <a:ea typeface="Arial"/>
              <a:cs typeface="Arial"/>
              <a:sym typeface="Arial"/>
            </a:endParaRPr>
          </a:p>
          <a:p>
            <a:pPr indent="0" lvl="0" marL="381000" marR="381000" rtl="0" algn="l">
              <a:lnSpc>
                <a:spcPct val="115000"/>
              </a:lnSpc>
              <a:spcBef>
                <a:spcPts val="1200"/>
              </a:spcBef>
              <a:spcAft>
                <a:spcPts val="0"/>
              </a:spcAft>
              <a:buSzPts val="1800"/>
              <a:buNone/>
            </a:pPr>
            <a:r>
              <a:rPr b="1" i="1" lang="en" sz="1600">
                <a:latin typeface="Arial"/>
                <a:ea typeface="Arial"/>
                <a:cs typeface="Arial"/>
                <a:sym typeface="Arial"/>
              </a:rPr>
              <a:t>“She’s always dramatic. These visits are impossible.”</a:t>
            </a:r>
            <a:endParaRPr b="1" i="1" sz="1600">
              <a:latin typeface="Arial"/>
              <a:ea typeface="Arial"/>
              <a:cs typeface="Arial"/>
              <a:sym typeface="Arial"/>
            </a:endParaRPr>
          </a:p>
          <a:p>
            <a:pPr indent="0" lvl="0" marL="0" rtl="0" algn="l">
              <a:lnSpc>
                <a:spcPct val="115000"/>
              </a:lnSpc>
              <a:spcBef>
                <a:spcPts val="1200"/>
              </a:spcBef>
              <a:spcAft>
                <a:spcPts val="0"/>
              </a:spcAft>
              <a:buSzPts val="1800"/>
              <a:buNone/>
            </a:pPr>
            <a:r>
              <a:rPr lang="en" sz="1600">
                <a:latin typeface="Arial"/>
                <a:ea typeface="Arial"/>
                <a:cs typeface="Arial"/>
                <a:sym typeface="Arial"/>
              </a:rPr>
              <a:t>The student gives a small, uncomfortable nod and looks down at the chart. The hallway is quiet for a moment before the team moves on to the next patient.</a:t>
            </a:r>
            <a:endParaRPr sz="16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t/>
            </a:r>
            <a:endParaRPr sz="1600">
              <a:latin typeface="Arial"/>
              <a:ea typeface="Arial"/>
              <a:cs typeface="Arial"/>
              <a:sym typeface="Arial"/>
            </a:endParaRPr>
          </a:p>
          <a:p>
            <a:pPr indent="0" lvl="0" marL="0" rtl="0" algn="l">
              <a:lnSpc>
                <a:spcPct val="115000"/>
              </a:lnSpc>
              <a:spcBef>
                <a:spcPts val="1200"/>
              </a:spcBef>
              <a:spcAft>
                <a:spcPts val="1200"/>
              </a:spcAft>
              <a:buSzPts val="1800"/>
              <a:buNone/>
            </a:pPr>
            <a:r>
              <a:t/>
            </a:r>
            <a:endParaRPr sz="1400">
              <a:latin typeface="Arial"/>
              <a:ea typeface="Arial"/>
              <a:cs typeface="Arial"/>
              <a:sym typeface="Arial"/>
            </a:endParaRPr>
          </a:p>
        </p:txBody>
      </p:sp>
      <p:pic>
        <p:nvPicPr>
          <p:cNvPr id="216" name="Google Shape;216;g3edc4b833c0_0_77" title="RaT_Clinic.jpg"/>
          <p:cNvPicPr preferRelativeResize="0"/>
          <p:nvPr/>
        </p:nvPicPr>
        <p:blipFill rotWithShape="1">
          <a:blip r:embed="rId3">
            <a:alphaModFix/>
          </a:blip>
          <a:srcRect b="0" l="0" r="0" t="0"/>
          <a:stretch/>
        </p:blipFill>
        <p:spPr>
          <a:xfrm>
            <a:off x="0" y="0"/>
            <a:ext cx="2678801" cy="5143500"/>
          </a:xfrm>
          <a:prstGeom prst="rect">
            <a:avLst/>
          </a:prstGeom>
          <a:noFill/>
          <a:ln>
            <a:noFill/>
          </a:ln>
        </p:spPr>
      </p:pic>
      <p:sp>
        <p:nvSpPr>
          <p:cNvPr id="217" name="Google Shape;217;g3edc4b833c0_0_77"/>
          <p:cNvSpPr txBox="1"/>
          <p:nvPr/>
        </p:nvSpPr>
        <p:spPr>
          <a:xfrm>
            <a:off x="2678800" y="4804800"/>
            <a:ext cx="30000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3edc4b833c0_0_86"/>
          <p:cNvSpPr txBox="1"/>
          <p:nvPr>
            <p:ph type="title"/>
          </p:nvPr>
        </p:nvSpPr>
        <p:spPr>
          <a:xfrm>
            <a:off x="2837375" y="168475"/>
            <a:ext cx="5974500" cy="8574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b="1" lang="en">
                <a:latin typeface="Calibri"/>
                <a:ea typeface="Calibri"/>
                <a:cs typeface="Calibri"/>
                <a:sym typeface="Calibri"/>
              </a:rPr>
              <a:t>Role-modeling Scenario 3</a:t>
            </a:r>
            <a:endParaRPr b="1">
              <a:latin typeface="Calibri"/>
              <a:ea typeface="Calibri"/>
              <a:cs typeface="Calibri"/>
              <a:sym typeface="Calibri"/>
            </a:endParaRPr>
          </a:p>
        </p:txBody>
      </p:sp>
      <p:sp>
        <p:nvSpPr>
          <p:cNvPr id="223" name="Google Shape;223;g3edc4b833c0_0_86"/>
          <p:cNvSpPr txBox="1"/>
          <p:nvPr>
            <p:ph idx="1" type="body"/>
          </p:nvPr>
        </p:nvSpPr>
        <p:spPr>
          <a:xfrm>
            <a:off x="2956125" y="1057125"/>
            <a:ext cx="5899500" cy="3899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lang="en" sz="1600">
                <a:latin typeface="Arial"/>
                <a:ea typeface="Arial"/>
                <a:cs typeface="Arial"/>
                <a:sym typeface="Arial"/>
              </a:rPr>
              <a:t>In the OR, the team is ready to start, but a needed piece of equipment is missing. The attending is waiting, anesthesia is paused, and the circulating nurse is trying to locate the item.</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rPr lang="en" sz="1600">
                <a:latin typeface="Arial"/>
                <a:ea typeface="Arial"/>
                <a:cs typeface="Arial"/>
                <a:sym typeface="Arial"/>
              </a:rPr>
              <a:t>The resident looks visibly frustrated and says sharply:</a:t>
            </a:r>
            <a:endParaRPr sz="1600">
              <a:latin typeface="Arial"/>
              <a:ea typeface="Arial"/>
              <a:cs typeface="Arial"/>
              <a:sym typeface="Arial"/>
            </a:endParaRPr>
          </a:p>
          <a:p>
            <a:pPr indent="0" lvl="0" marL="381000" marR="381000" rtl="0" algn="l">
              <a:lnSpc>
                <a:spcPct val="115000"/>
              </a:lnSpc>
              <a:spcBef>
                <a:spcPts val="1200"/>
              </a:spcBef>
              <a:spcAft>
                <a:spcPts val="0"/>
              </a:spcAft>
              <a:buSzPts val="1800"/>
              <a:buNone/>
            </a:pPr>
            <a:r>
              <a:rPr b="1" i="1" lang="en" sz="1600">
                <a:latin typeface="Arial"/>
                <a:ea typeface="Arial"/>
                <a:cs typeface="Arial"/>
                <a:sym typeface="Arial"/>
              </a:rPr>
              <a:t>“Why is this never ready? We’re wasting everyone’s time.”</a:t>
            </a:r>
            <a:endParaRPr b="1" i="1" sz="1600">
              <a:latin typeface="Arial"/>
              <a:ea typeface="Arial"/>
              <a:cs typeface="Arial"/>
              <a:sym typeface="Arial"/>
            </a:endParaRPr>
          </a:p>
          <a:p>
            <a:pPr indent="0" lvl="0" marL="0" rtl="0" algn="l">
              <a:lnSpc>
                <a:spcPct val="115000"/>
              </a:lnSpc>
              <a:spcBef>
                <a:spcPts val="1200"/>
              </a:spcBef>
              <a:spcAft>
                <a:spcPts val="0"/>
              </a:spcAft>
              <a:buSzPts val="1800"/>
              <a:buNone/>
            </a:pPr>
            <a:r>
              <a:rPr lang="en" sz="1600">
                <a:latin typeface="Arial"/>
                <a:ea typeface="Arial"/>
                <a:cs typeface="Arial"/>
                <a:sym typeface="Arial"/>
              </a:rPr>
              <a:t>The student is standing nearby, watching the room get tense. No one responds right away, and the delay continues as the team tries to regroup.</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t/>
            </a:r>
            <a:endParaRPr sz="1600">
              <a:latin typeface="Arial"/>
              <a:ea typeface="Arial"/>
              <a:cs typeface="Arial"/>
              <a:sym typeface="Arial"/>
            </a:endParaRPr>
          </a:p>
          <a:p>
            <a:pPr indent="0" lvl="0" marL="0" rtl="0" algn="l">
              <a:lnSpc>
                <a:spcPct val="115000"/>
              </a:lnSpc>
              <a:spcBef>
                <a:spcPts val="1200"/>
              </a:spcBef>
              <a:spcAft>
                <a:spcPts val="0"/>
              </a:spcAft>
              <a:buSzPts val="1800"/>
              <a:buNone/>
            </a:pPr>
            <a:r>
              <a:t/>
            </a:r>
            <a:endParaRPr sz="1600">
              <a:latin typeface="Arial"/>
              <a:ea typeface="Arial"/>
              <a:cs typeface="Arial"/>
              <a:sym typeface="Arial"/>
            </a:endParaRPr>
          </a:p>
          <a:p>
            <a:pPr indent="0" lvl="0" marL="0" rtl="0" algn="l">
              <a:lnSpc>
                <a:spcPct val="115000"/>
              </a:lnSpc>
              <a:spcBef>
                <a:spcPts val="1200"/>
              </a:spcBef>
              <a:spcAft>
                <a:spcPts val="1200"/>
              </a:spcAft>
              <a:buSzPts val="1800"/>
              <a:buNone/>
            </a:pPr>
            <a:r>
              <a:t/>
            </a:r>
            <a:endParaRPr sz="1400">
              <a:latin typeface="Arial"/>
              <a:ea typeface="Arial"/>
              <a:cs typeface="Arial"/>
              <a:sym typeface="Arial"/>
            </a:endParaRPr>
          </a:p>
        </p:txBody>
      </p:sp>
      <p:pic>
        <p:nvPicPr>
          <p:cNvPr id="224" name="Google Shape;224;g3edc4b833c0_0_86" title="RaT_OR.jpg"/>
          <p:cNvPicPr preferRelativeResize="0"/>
          <p:nvPr/>
        </p:nvPicPr>
        <p:blipFill rotWithShape="1">
          <a:blip r:embed="rId3">
            <a:alphaModFix/>
          </a:blip>
          <a:srcRect b="0" l="0" r="0" t="0"/>
          <a:stretch/>
        </p:blipFill>
        <p:spPr>
          <a:xfrm>
            <a:off x="43750" y="0"/>
            <a:ext cx="2626362" cy="5143500"/>
          </a:xfrm>
          <a:prstGeom prst="rect">
            <a:avLst/>
          </a:prstGeom>
          <a:noFill/>
          <a:ln>
            <a:noFill/>
          </a:ln>
        </p:spPr>
      </p:pic>
      <p:sp>
        <p:nvSpPr>
          <p:cNvPr id="225" name="Google Shape;225;g3edc4b833c0_0_86"/>
          <p:cNvSpPr txBox="1"/>
          <p:nvPr/>
        </p:nvSpPr>
        <p:spPr>
          <a:xfrm>
            <a:off x="2712375" y="4731025"/>
            <a:ext cx="30000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g3ef2763ea0f_0_0" title="RaT_RoleModel_All.png"/>
          <p:cNvPicPr preferRelativeResize="0"/>
          <p:nvPr/>
        </p:nvPicPr>
        <p:blipFill>
          <a:blip r:embed="rId3">
            <a:alphaModFix/>
          </a:blip>
          <a:stretch>
            <a:fillRect/>
          </a:stretch>
        </p:blipFill>
        <p:spPr>
          <a:xfrm>
            <a:off x="744063" y="19788"/>
            <a:ext cx="7655873" cy="51039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5"/>
          <p:cNvSpPr txBox="1"/>
          <p:nvPr/>
        </p:nvSpPr>
        <p:spPr>
          <a:xfrm>
            <a:off x="6208375" y="4808400"/>
            <a:ext cx="2233200" cy="33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lt1"/>
                </a:solidFill>
                <a:latin typeface="Old Standard TT"/>
                <a:ea typeface="Old Standard TT"/>
                <a:cs typeface="Old Standard TT"/>
                <a:sym typeface="Old Standard TT"/>
              </a:rPr>
              <a:t>Created by Lin using Imgflip (2026)</a:t>
            </a:r>
            <a:endParaRPr b="0" i="0" sz="1000" u="none" cap="none" strike="noStrike">
              <a:solidFill>
                <a:schemeClr val="lt1"/>
              </a:solidFill>
              <a:latin typeface="Old Standard TT"/>
              <a:ea typeface="Old Standard TT"/>
              <a:cs typeface="Old Standard TT"/>
              <a:sym typeface="Old Standard TT"/>
            </a:endParaRPr>
          </a:p>
        </p:txBody>
      </p:sp>
      <p:pic>
        <p:nvPicPr>
          <p:cNvPr id="236" name="Google Shape;236;p45"/>
          <p:cNvPicPr preferRelativeResize="0"/>
          <p:nvPr/>
        </p:nvPicPr>
        <p:blipFill rotWithShape="1">
          <a:blip r:embed="rId3">
            <a:alphaModFix/>
          </a:blip>
          <a:srcRect b="0" l="0" r="0" t="0"/>
          <a:stretch/>
        </p:blipFill>
        <p:spPr>
          <a:xfrm>
            <a:off x="1789825" y="0"/>
            <a:ext cx="5123541" cy="5113475"/>
          </a:xfrm>
          <a:prstGeom prst="rect">
            <a:avLst/>
          </a:prstGeom>
          <a:noFill/>
          <a:ln>
            <a:noFill/>
          </a:ln>
        </p:spPr>
      </p:pic>
      <p:sp>
        <p:nvSpPr>
          <p:cNvPr id="237" name="Google Shape;237;p45"/>
          <p:cNvSpPr txBox="1"/>
          <p:nvPr/>
        </p:nvSpPr>
        <p:spPr>
          <a:xfrm>
            <a:off x="4190075" y="4844100"/>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52"/>
          <p:cNvSpPr txBox="1"/>
          <p:nvPr>
            <p:ph type="title"/>
          </p:nvPr>
        </p:nvSpPr>
        <p:spPr>
          <a:xfrm>
            <a:off x="632200" y="112100"/>
            <a:ext cx="7942500" cy="4065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0000"/>
              <a:buNone/>
            </a:pPr>
            <a:r>
              <a:rPr lang="en"/>
              <a:t>References</a:t>
            </a:r>
            <a:endParaRPr/>
          </a:p>
        </p:txBody>
      </p:sp>
      <p:sp>
        <p:nvSpPr>
          <p:cNvPr id="243" name="Google Shape;243;p52"/>
          <p:cNvSpPr txBox="1"/>
          <p:nvPr>
            <p:ph idx="1" type="body"/>
          </p:nvPr>
        </p:nvSpPr>
        <p:spPr>
          <a:xfrm>
            <a:off x="457200" y="624975"/>
            <a:ext cx="8229600" cy="4362300"/>
          </a:xfrm>
          <a:prstGeom prst="rect">
            <a:avLst/>
          </a:prstGeom>
          <a:noFill/>
          <a:ln>
            <a:noFill/>
          </a:ln>
        </p:spPr>
        <p:txBody>
          <a:bodyPr anchorCtr="0" anchor="t" bIns="45700" lIns="91425" spcFirstLastPara="1" rIns="91425" wrap="square" tIns="45700">
            <a:noAutofit/>
          </a:bodyPr>
          <a:lstStyle/>
          <a:p>
            <a:pPr indent="-292100" lvl="0" marL="457200" rtl="0" algn="l">
              <a:lnSpc>
                <a:spcPct val="115000"/>
              </a:lnSpc>
              <a:spcBef>
                <a:spcPts val="1200"/>
              </a:spcBef>
              <a:spcAft>
                <a:spcPts val="0"/>
              </a:spcAft>
              <a:buSzPts val="1000"/>
              <a:buFont typeface="Arial"/>
              <a:buAutoNum type="arabicPeriod"/>
            </a:pPr>
            <a:r>
              <a:rPr lang="en" sz="1000">
                <a:latin typeface="Arial"/>
                <a:ea typeface="Arial"/>
                <a:cs typeface="Arial"/>
                <a:sym typeface="Arial"/>
              </a:rPr>
              <a:t>Cruess, S. R., Cruess, R. L., &amp; Steinert, Y. (2008). Role modelling—Making the most of a powerful teaching strategy. </a:t>
            </a:r>
            <a:r>
              <a:rPr i="1" lang="en" sz="1000">
                <a:latin typeface="Arial"/>
                <a:ea typeface="Arial"/>
                <a:cs typeface="Arial"/>
                <a:sym typeface="Arial"/>
              </a:rPr>
              <a:t>BMJ, 336</a:t>
            </a:r>
            <a:r>
              <a:rPr lang="en" sz="1000">
                <a:latin typeface="Arial"/>
                <a:ea typeface="Arial"/>
                <a:cs typeface="Arial"/>
                <a:sym typeface="Arial"/>
              </a:rPr>
              <a:t>(7646), 718–721. https://doi.org/10.1136/bmj.39503.757847.BE</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Cullimore, A. J., Dalrymple, J. L., Dugoff, L., Hueppchen, N. A., Casey, P. M., Chuang, A. W., Espey, E. L., Hammoud, M. M., Kaczmarczyk, J. M., Katz, N. T., Nuthalapaty, F. S., &amp; Peskin, E. G. (2010). The obstetrics and gynaecology resident as teacher. </a:t>
            </a:r>
            <a:r>
              <a:rPr i="1" lang="en" sz="1000">
                <a:latin typeface="Arial"/>
                <a:ea typeface="Arial"/>
                <a:cs typeface="Arial"/>
                <a:sym typeface="Arial"/>
              </a:rPr>
              <a:t>Journal of Obstetrics and Gynaecology Canada, 32</a:t>
            </a:r>
            <a:r>
              <a:rPr lang="en" sz="1000">
                <a:latin typeface="Arial"/>
                <a:ea typeface="Arial"/>
                <a:cs typeface="Arial"/>
                <a:sym typeface="Arial"/>
              </a:rPr>
              <a:t>(12), 1176–1185.</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French, J. C., Colbert, C. Y., Pien, L. C., Dannefer, E. F., &amp; Taylor, C. A. (2015). Targeted feedback in the milestones era: Utilization of the Ask-Tell-Ask feedback model to promote reflection and self-assessment. </a:t>
            </a:r>
            <a:r>
              <a:rPr i="1" lang="en" sz="1000">
                <a:latin typeface="Arial"/>
                <a:ea typeface="Arial"/>
                <a:cs typeface="Arial"/>
                <a:sym typeface="Arial"/>
              </a:rPr>
              <a:t>Journal of Surgical Education, 72</a:t>
            </a:r>
            <a:r>
              <a:rPr lang="en" sz="1000">
                <a:latin typeface="Arial"/>
                <a:ea typeface="Arial"/>
                <a:cs typeface="Arial"/>
                <a:sym typeface="Arial"/>
              </a:rPr>
              <a:t>(6), e274–e279. https://doi.org/10.1016/j.jsurg.2015.05.016 </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Furney, S. L., Orsini, A. N., Orsetti, K. E., Stern, D. T., Gruppen, L. D., &amp; Irby, D. M. (2001). Teaching the one-minute preceptor: A randomized controlled trial. </a:t>
            </a:r>
            <a:r>
              <a:rPr i="1" lang="en" sz="1000">
                <a:latin typeface="Arial"/>
                <a:ea typeface="Arial"/>
                <a:cs typeface="Arial"/>
                <a:sym typeface="Arial"/>
              </a:rPr>
              <a:t>Journal of General Internal Medicine, 16</a:t>
            </a:r>
            <a:r>
              <a:rPr lang="en" sz="1000">
                <a:latin typeface="Arial"/>
                <a:ea typeface="Arial"/>
                <a:cs typeface="Arial"/>
                <a:sym typeface="Arial"/>
              </a:rPr>
              <a:t>(9), 620–624. </a:t>
            </a:r>
            <a:r>
              <a:rPr lang="en" sz="1000" u="sng">
                <a:solidFill>
                  <a:schemeClr val="hlink"/>
                </a:solidFill>
                <a:latin typeface="Arial"/>
                <a:ea typeface="Arial"/>
                <a:cs typeface="Arial"/>
                <a:sym typeface="Arial"/>
                <a:hlinkClick r:id="rId3"/>
              </a:rPr>
              <a:t>https://doi.org/10.1046/j.1525-1497.2001.016009620.x</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Gaba, N. D., Blatt, B., Macri, C. J., &amp; Greenberg, L. (2007). Improving teaching skills in obstetrics and gynecology residents: Evaluation of a residents-as-teachers program. </a:t>
            </a:r>
            <a:r>
              <a:rPr i="1" lang="en" sz="1000">
                <a:latin typeface="Arial"/>
                <a:ea typeface="Arial"/>
                <a:cs typeface="Arial"/>
                <a:sym typeface="Arial"/>
              </a:rPr>
              <a:t>American Journal of Obstetrics and Gynecology, 196</a:t>
            </a:r>
            <a:r>
              <a:rPr lang="en" sz="1000">
                <a:latin typeface="Arial"/>
                <a:ea typeface="Arial"/>
                <a:cs typeface="Arial"/>
                <a:sym typeface="Arial"/>
              </a:rPr>
              <a:t>(1), 87.e1–87.e7. </a:t>
            </a:r>
            <a:r>
              <a:rPr lang="en" sz="1000" u="sng">
                <a:solidFill>
                  <a:schemeClr val="hlink"/>
                </a:solidFill>
                <a:latin typeface="Arial"/>
                <a:ea typeface="Arial"/>
                <a:cs typeface="Arial"/>
                <a:sym typeface="Arial"/>
                <a:hlinkClick r:id="rId4"/>
              </a:rPr>
              <a:t>https://doi.org/10.1016/j.ajog.2006.08.037</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Horsburgh, J., &amp; Ippolito, K. (2018). A skill to be worked at: Using social learning theory to explore the process of learning from role models in clinical settings. </a:t>
            </a:r>
            <a:r>
              <a:rPr i="1" lang="en" sz="1000">
                <a:latin typeface="Arial"/>
                <a:ea typeface="Arial"/>
                <a:cs typeface="Arial"/>
                <a:sym typeface="Arial"/>
              </a:rPr>
              <a:t>BMC Medical Education, 18</a:t>
            </a:r>
            <a:r>
              <a:rPr lang="en" sz="1000">
                <a:latin typeface="Arial"/>
                <a:ea typeface="Arial"/>
                <a:cs typeface="Arial"/>
                <a:sym typeface="Arial"/>
              </a:rPr>
              <a:t>, Article 156.</a:t>
            </a:r>
            <a:r>
              <a:rPr lang="en" sz="1000">
                <a:solidFill>
                  <a:schemeClr val="hlink"/>
                </a:solidFill>
                <a:uFill>
                  <a:noFill/>
                </a:uFill>
                <a:latin typeface="Arial"/>
                <a:ea typeface="Arial"/>
                <a:cs typeface="Arial"/>
                <a:sym typeface="Arial"/>
                <a:hlinkClick r:id="rId5"/>
              </a:rPr>
              <a:t> </a:t>
            </a:r>
            <a:r>
              <a:rPr lang="en" sz="1000" u="sng">
                <a:solidFill>
                  <a:schemeClr val="accent5"/>
                </a:solidFill>
                <a:latin typeface="Arial"/>
                <a:ea typeface="Arial"/>
                <a:cs typeface="Arial"/>
                <a:sym typeface="Arial"/>
                <a:hlinkClick r:id="rId6">
                  <a:extLst>
                    <a:ext uri="{A12FA001-AC4F-418D-AE19-62706E023703}">
                      <ahyp:hlinkClr val="tx"/>
                    </a:ext>
                  </a:extLst>
                </a:hlinkClick>
              </a:rPr>
              <a:t>https://doi.org/10.1186/s12909-018-1251-x</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McKeon, B. A., Ricciotti, H. A., Sandora, T. J., Ramani, S., Pels, R., Miloslavsky, E. M., Haviland, M. J., &amp; Cho, T. A. (2019). A consensus guideline to support resident-as-teacher programs and enhance the culture of teaching and learning. </a:t>
            </a:r>
            <a:r>
              <a:rPr i="1" lang="en" sz="1000">
                <a:latin typeface="Arial"/>
                <a:ea typeface="Arial"/>
                <a:cs typeface="Arial"/>
                <a:sym typeface="Arial"/>
              </a:rPr>
              <a:t>Journal of Graduate Medical Education, 11</a:t>
            </a:r>
            <a:r>
              <a:rPr lang="en" sz="1000">
                <a:latin typeface="Arial"/>
                <a:ea typeface="Arial"/>
                <a:cs typeface="Arial"/>
                <a:sym typeface="Arial"/>
              </a:rPr>
              <a:t>(3), 313–318.</a:t>
            </a:r>
            <a:r>
              <a:rPr lang="en" sz="1000">
                <a:solidFill>
                  <a:schemeClr val="hlink"/>
                </a:solidFill>
                <a:uFill>
                  <a:noFill/>
                </a:uFill>
                <a:latin typeface="Arial"/>
                <a:ea typeface="Arial"/>
                <a:cs typeface="Arial"/>
                <a:sym typeface="Arial"/>
                <a:hlinkClick r:id="rId7"/>
              </a:rPr>
              <a:t> </a:t>
            </a:r>
            <a:r>
              <a:rPr lang="en" sz="1000" u="sng">
                <a:solidFill>
                  <a:schemeClr val="hlink"/>
                </a:solidFill>
                <a:latin typeface="Arial"/>
                <a:ea typeface="Arial"/>
                <a:cs typeface="Arial"/>
                <a:sym typeface="Arial"/>
                <a:hlinkClick r:id="rId8"/>
              </a:rPr>
              <a:t>https://doi.org/10.4300/JGME-D-18-00612.1</a:t>
            </a:r>
            <a:endParaRPr sz="1000" u="sng">
              <a:solidFill>
                <a:schemeClr val="hlink"/>
              </a:solidFill>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Neher, J. O., Gordon, K. C., Meyer, B., &amp; Stevens, N. (1992). A five-step “microskills” model of clinical teaching. </a:t>
            </a:r>
            <a:r>
              <a:rPr i="1" lang="en" sz="1000">
                <a:latin typeface="Arial"/>
                <a:ea typeface="Arial"/>
                <a:cs typeface="Arial"/>
                <a:sym typeface="Arial"/>
              </a:rPr>
              <a:t>Journal of the American Board of Family Practice, 5</a:t>
            </a:r>
            <a:r>
              <a:rPr lang="en" sz="1000">
                <a:latin typeface="Arial"/>
                <a:ea typeface="Arial"/>
                <a:cs typeface="Arial"/>
                <a:sym typeface="Arial"/>
              </a:rPr>
              <a:t>(4), 419–424.</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Ramani, S., Mann, K., Taylor, D., &amp; Thampy, H. (2016). Residents as teachers: Near peer learning in clinical work settings: AMEE Guide No. 106. </a:t>
            </a:r>
            <a:r>
              <a:rPr i="1" lang="en" sz="1000">
                <a:latin typeface="Arial"/>
                <a:ea typeface="Arial"/>
                <a:cs typeface="Arial"/>
                <a:sym typeface="Arial"/>
              </a:rPr>
              <a:t>Medical Teacher, 38</a:t>
            </a:r>
            <a:r>
              <a:rPr lang="en" sz="1000">
                <a:latin typeface="Arial"/>
                <a:ea typeface="Arial"/>
                <a:cs typeface="Arial"/>
                <a:sym typeface="Arial"/>
              </a:rPr>
              <a:t>(7), 642–655. </a:t>
            </a:r>
            <a:r>
              <a:rPr lang="en" sz="1000" u="sng">
                <a:solidFill>
                  <a:schemeClr val="hlink"/>
                </a:solidFill>
                <a:latin typeface="Arial"/>
                <a:ea typeface="Arial"/>
                <a:cs typeface="Arial"/>
                <a:sym typeface="Arial"/>
                <a:hlinkClick r:id="rId9"/>
              </a:rPr>
              <a:t>https://doi.org/10.3109/0142159X.2016.1147540</a:t>
            </a:r>
            <a:endParaRPr sz="1000">
              <a:latin typeface="Arial"/>
              <a:ea typeface="Arial"/>
              <a:cs typeface="Arial"/>
              <a:sym typeface="Arial"/>
            </a:endParaRPr>
          </a:p>
          <a:p>
            <a:pPr indent="-292100" lvl="0" marL="457200" rtl="0" algn="l">
              <a:lnSpc>
                <a:spcPct val="115000"/>
              </a:lnSpc>
              <a:spcBef>
                <a:spcPts val="0"/>
              </a:spcBef>
              <a:spcAft>
                <a:spcPts val="0"/>
              </a:spcAft>
              <a:buSzPts val="1000"/>
              <a:buFont typeface="Arial"/>
              <a:buAutoNum type="arabicPeriod"/>
            </a:pPr>
            <a:r>
              <a:rPr lang="en" sz="1000">
                <a:latin typeface="Arial"/>
                <a:ea typeface="Arial"/>
                <a:cs typeface="Arial"/>
                <a:sym typeface="Arial"/>
              </a:rPr>
              <a:t>Silverman, J., Kurtz, S., &amp; Draper, J. (2005). </a:t>
            </a:r>
            <a:r>
              <a:rPr i="1" lang="en" sz="1000">
                <a:latin typeface="Arial"/>
                <a:ea typeface="Arial"/>
                <a:cs typeface="Arial"/>
                <a:sym typeface="Arial"/>
              </a:rPr>
              <a:t>Skills for communicating with patients</a:t>
            </a:r>
            <a:r>
              <a:rPr lang="en" sz="1000">
                <a:latin typeface="Arial"/>
                <a:ea typeface="Arial"/>
                <a:cs typeface="Arial"/>
                <a:sym typeface="Arial"/>
              </a:rPr>
              <a:t> (2nd ed.). Radcliffe Publishing.</a:t>
            </a:r>
            <a:endParaRPr sz="1000">
              <a:latin typeface="Arial"/>
              <a:ea typeface="Arial"/>
              <a:cs typeface="Arial"/>
              <a:sym typeface="Arial"/>
            </a:endParaRPr>
          </a:p>
          <a:p>
            <a:pPr indent="0" lvl="0" marL="0" rtl="0" algn="l">
              <a:lnSpc>
                <a:spcPct val="115000"/>
              </a:lnSpc>
              <a:spcBef>
                <a:spcPts val="1200"/>
              </a:spcBef>
              <a:spcAft>
                <a:spcPts val="0"/>
              </a:spcAft>
              <a:buSzPts val="1800"/>
              <a:buNone/>
            </a:pPr>
            <a:r>
              <a:t/>
            </a:r>
            <a:endParaRPr sz="1100">
              <a:latin typeface="Arial"/>
              <a:ea typeface="Arial"/>
              <a:cs typeface="Arial"/>
              <a:sym typeface="Arial"/>
            </a:endParaRPr>
          </a:p>
          <a:p>
            <a:pPr indent="0" lvl="0" marL="457200" rtl="0" algn="l">
              <a:lnSpc>
                <a:spcPct val="115000"/>
              </a:lnSpc>
              <a:spcBef>
                <a:spcPts val="1200"/>
              </a:spcBef>
              <a:spcAft>
                <a:spcPts val="1200"/>
              </a:spcAft>
              <a:buSzPts val="1800"/>
              <a:buNone/>
            </a:pPr>
            <a:r>
              <a:t/>
            </a:r>
            <a:endParaRPr sz="11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g3eb9180dd1f_0_5"/>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solidFill>
                  <a:schemeClr val="dk1"/>
                </a:solidFill>
                <a:latin typeface="Calibri"/>
                <a:ea typeface="Calibri"/>
                <a:cs typeface="Calibri"/>
                <a:sym typeface="Calibri"/>
              </a:rPr>
              <a:t>Reflection Exercise</a:t>
            </a:r>
            <a:endParaRPr/>
          </a:p>
        </p:txBody>
      </p:sp>
      <p:sp>
        <p:nvSpPr>
          <p:cNvPr id="79" name="Google Shape;79;g3eb9180dd1f_0_5"/>
          <p:cNvSpPr txBox="1"/>
          <p:nvPr>
            <p:ph idx="1" type="body"/>
          </p:nvPr>
        </p:nvSpPr>
        <p:spPr>
          <a:xfrm>
            <a:off x="457200" y="900113"/>
            <a:ext cx="8229600" cy="2545800"/>
          </a:xfrm>
          <a:prstGeom prst="rect">
            <a:avLst/>
          </a:prstGeom>
          <a:noFill/>
          <a:ln>
            <a:noFill/>
          </a:ln>
        </p:spPr>
        <p:txBody>
          <a:bodyPr anchorCtr="0" anchor="t" bIns="45700" lIns="91425" spcFirstLastPara="1" rIns="91425" wrap="square" tIns="45700">
            <a:normAutofit fontScale="77500"/>
          </a:bodyPr>
          <a:lstStyle/>
          <a:p>
            <a:pPr indent="-297180" lvl="0" marL="342900" rtl="0" algn="l">
              <a:lnSpc>
                <a:spcPct val="115000"/>
              </a:lnSpc>
              <a:spcBef>
                <a:spcPts val="0"/>
              </a:spcBef>
              <a:spcAft>
                <a:spcPts val="0"/>
              </a:spcAft>
              <a:buClr>
                <a:schemeClr val="dk1"/>
              </a:buClr>
              <a:buSzPct val="100000"/>
              <a:buChar char="●"/>
            </a:pPr>
            <a:r>
              <a:rPr lang="en" sz="3200">
                <a:solidFill>
                  <a:schemeClr val="dk1"/>
                </a:solidFill>
                <a:latin typeface="Calibri"/>
                <a:ea typeface="Calibri"/>
                <a:cs typeface="Calibri"/>
                <a:sym typeface="Calibri"/>
              </a:rPr>
              <a:t>Think about the best resident teacher you worked with.</a:t>
            </a:r>
            <a:endParaRPr/>
          </a:p>
          <a:p>
            <a:pPr indent="-386080" lvl="1" marL="914400" rtl="0" algn="l">
              <a:lnSpc>
                <a:spcPct val="115000"/>
              </a:lnSpc>
              <a:spcBef>
                <a:spcPts val="640"/>
              </a:spcBef>
              <a:spcAft>
                <a:spcPts val="0"/>
              </a:spcAft>
              <a:buClr>
                <a:schemeClr val="dk1"/>
              </a:buClr>
              <a:buSzPct val="100000"/>
              <a:buChar char="○"/>
            </a:pPr>
            <a:r>
              <a:rPr lang="en" sz="3200">
                <a:solidFill>
                  <a:schemeClr val="dk1"/>
                </a:solidFill>
                <a:latin typeface="Calibri"/>
                <a:ea typeface="Calibri"/>
                <a:cs typeface="Calibri"/>
                <a:sym typeface="Calibri"/>
              </a:rPr>
              <a:t>What made them effective?</a:t>
            </a:r>
            <a:endParaRPr/>
          </a:p>
          <a:p>
            <a:pPr indent="-386080" lvl="1" marL="914400" rtl="0" algn="l">
              <a:lnSpc>
                <a:spcPct val="115000"/>
              </a:lnSpc>
              <a:spcBef>
                <a:spcPts val="640"/>
              </a:spcBef>
              <a:spcAft>
                <a:spcPts val="0"/>
              </a:spcAft>
              <a:buClr>
                <a:schemeClr val="dk1"/>
              </a:buClr>
              <a:buSzPct val="100000"/>
              <a:buChar char="○"/>
            </a:pPr>
            <a:r>
              <a:rPr lang="en" sz="3200">
                <a:solidFill>
                  <a:schemeClr val="dk1"/>
                </a:solidFill>
                <a:latin typeface="Calibri"/>
                <a:ea typeface="Calibri"/>
                <a:cs typeface="Calibri"/>
                <a:sym typeface="Calibri"/>
              </a:rPr>
              <a:t>What made them memorable?</a:t>
            </a:r>
            <a:endParaRPr/>
          </a:p>
          <a:p>
            <a:pPr indent="-139700" lvl="0" marL="342900" rtl="0" algn="l">
              <a:lnSpc>
                <a:spcPct val="115000"/>
              </a:lnSpc>
              <a:spcBef>
                <a:spcPts val="640"/>
              </a:spcBef>
              <a:spcAft>
                <a:spcPts val="0"/>
              </a:spcAft>
              <a:buClr>
                <a:schemeClr val="dk1"/>
              </a:buClr>
              <a:buSzPct val="100000"/>
              <a:buNone/>
            </a:pPr>
            <a:r>
              <a:t/>
            </a:r>
            <a:endParaRPr sz="3200">
              <a:solidFill>
                <a:schemeClr val="dk1"/>
              </a:solidFill>
              <a:latin typeface="Calibri"/>
              <a:ea typeface="Calibri"/>
              <a:cs typeface="Calibri"/>
              <a:sym typeface="Calibri"/>
            </a:endParaRPr>
          </a:p>
          <a:p>
            <a:pPr indent="0" lvl="0" marL="457200" rtl="0" algn="l">
              <a:lnSpc>
                <a:spcPct val="115000"/>
              </a:lnSpc>
              <a:spcBef>
                <a:spcPts val="640"/>
              </a:spcBef>
              <a:spcAft>
                <a:spcPts val="0"/>
              </a:spcAft>
              <a:buSzPct val="129032"/>
              <a:buNone/>
            </a:pPr>
            <a:r>
              <a:t/>
            </a:r>
            <a:endParaRPr/>
          </a:p>
        </p:txBody>
      </p:sp>
      <p:pic>
        <p:nvPicPr>
          <p:cNvPr id="80" name="Google Shape;80;g3eb9180dd1f_0_5" title="RaT_Image2.jpg"/>
          <p:cNvPicPr preferRelativeResize="0"/>
          <p:nvPr/>
        </p:nvPicPr>
        <p:blipFill rotWithShape="1">
          <a:blip r:embed="rId3">
            <a:alphaModFix/>
          </a:blip>
          <a:srcRect b="0" l="0" r="0" t="0"/>
          <a:stretch/>
        </p:blipFill>
        <p:spPr>
          <a:xfrm>
            <a:off x="1594675" y="2546513"/>
            <a:ext cx="2255175" cy="2286800"/>
          </a:xfrm>
          <a:prstGeom prst="rect">
            <a:avLst/>
          </a:prstGeom>
          <a:noFill/>
          <a:ln>
            <a:noFill/>
          </a:ln>
        </p:spPr>
      </p:pic>
      <p:pic>
        <p:nvPicPr>
          <p:cNvPr id="81" name="Google Shape;81;g3eb9180dd1f_0_5" title="RaT_Image3.jpg"/>
          <p:cNvPicPr preferRelativeResize="0"/>
          <p:nvPr/>
        </p:nvPicPr>
        <p:blipFill rotWithShape="1">
          <a:blip r:embed="rId4">
            <a:alphaModFix/>
          </a:blip>
          <a:srcRect b="0" l="0" r="0" t="0"/>
          <a:stretch/>
        </p:blipFill>
        <p:spPr>
          <a:xfrm>
            <a:off x="4803050" y="2505663"/>
            <a:ext cx="2425750" cy="2368525"/>
          </a:xfrm>
          <a:prstGeom prst="rect">
            <a:avLst/>
          </a:prstGeom>
          <a:noFill/>
          <a:ln>
            <a:noFill/>
          </a:ln>
        </p:spPr>
      </p:pic>
      <p:sp>
        <p:nvSpPr>
          <p:cNvPr id="82" name="Google Shape;82;g3eb9180dd1f_0_5"/>
          <p:cNvSpPr txBox="1"/>
          <p:nvPr/>
        </p:nvSpPr>
        <p:spPr>
          <a:xfrm>
            <a:off x="6281475" y="4833325"/>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3eb9180dd1f_0_1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solidFill>
                  <a:schemeClr val="dk1"/>
                </a:solidFill>
                <a:latin typeface="Calibri"/>
                <a:ea typeface="Calibri"/>
                <a:cs typeface="Calibri"/>
                <a:sym typeface="Calibri"/>
              </a:rPr>
              <a:t>W</a:t>
            </a:r>
            <a:r>
              <a:rPr lang="en" sz="4400">
                <a:latin typeface="Calibri"/>
                <a:ea typeface="Calibri"/>
                <a:cs typeface="Calibri"/>
                <a:sym typeface="Calibri"/>
              </a:rPr>
              <a:t>HY </a:t>
            </a:r>
            <a:r>
              <a:rPr lang="en" sz="4400">
                <a:solidFill>
                  <a:schemeClr val="dk1"/>
                </a:solidFill>
                <a:latin typeface="Calibri"/>
                <a:ea typeface="Calibri"/>
                <a:cs typeface="Calibri"/>
                <a:sym typeface="Calibri"/>
              </a:rPr>
              <a:t>Residents as Teachers Matters</a:t>
            </a:r>
            <a:endParaRPr/>
          </a:p>
        </p:txBody>
      </p:sp>
      <p:sp>
        <p:nvSpPr>
          <p:cNvPr id="88" name="Google Shape;88;g3eb9180dd1f_0_10"/>
          <p:cNvSpPr txBox="1"/>
          <p:nvPr>
            <p:ph idx="1" type="body"/>
          </p:nvPr>
        </p:nvSpPr>
        <p:spPr>
          <a:xfrm>
            <a:off x="457200" y="1087500"/>
            <a:ext cx="8229600" cy="3956100"/>
          </a:xfrm>
          <a:prstGeom prst="rect">
            <a:avLst/>
          </a:prstGeom>
          <a:noFill/>
          <a:ln>
            <a:noFill/>
          </a:ln>
        </p:spPr>
        <p:txBody>
          <a:bodyPr anchorCtr="0" anchor="t" bIns="45700" lIns="91425" spcFirstLastPara="1" rIns="91425" wrap="square" tIns="45700">
            <a:normAutofit fontScale="32500" lnSpcReduction="10000"/>
          </a:bodyPr>
          <a:lstStyle/>
          <a:p>
            <a:pPr indent="-351704" lvl="0" marL="457200" rtl="0" algn="l">
              <a:lnSpc>
                <a:spcPct val="115000"/>
              </a:lnSpc>
              <a:spcBef>
                <a:spcPts val="1200"/>
              </a:spcBef>
              <a:spcAft>
                <a:spcPts val="0"/>
              </a:spcAft>
              <a:buSzPct val="100000"/>
              <a:buFont typeface="Arial"/>
              <a:buChar char="●"/>
            </a:pPr>
            <a:r>
              <a:rPr b="1" lang="en" sz="5964">
                <a:latin typeface="Arial"/>
                <a:ea typeface="Arial"/>
                <a:cs typeface="Arial"/>
                <a:sym typeface="Arial"/>
              </a:rPr>
              <a:t>Residents are essential clerkship educators</a:t>
            </a:r>
            <a:endParaRPr b="1" sz="5964">
              <a:latin typeface="Arial"/>
              <a:ea typeface="Arial"/>
              <a:cs typeface="Arial"/>
              <a:sym typeface="Arial"/>
            </a:endParaRPr>
          </a:p>
          <a:p>
            <a:pPr indent="-351704" lvl="1" marL="914400" rtl="0" algn="l">
              <a:lnSpc>
                <a:spcPct val="115000"/>
              </a:lnSpc>
              <a:spcBef>
                <a:spcPts val="0"/>
              </a:spcBef>
              <a:spcAft>
                <a:spcPts val="0"/>
              </a:spcAft>
              <a:buSzPct val="100000"/>
              <a:buFont typeface="Arial"/>
              <a:buChar char="○"/>
            </a:pPr>
            <a:r>
              <a:rPr lang="en" sz="5964">
                <a:latin typeface="Arial"/>
                <a:ea typeface="Arial"/>
                <a:cs typeface="Arial"/>
                <a:sym typeface="Arial"/>
              </a:rPr>
              <a:t>Students learn directly from residents in L&amp;D, OR, clinic, and inpatient settings</a:t>
            </a:r>
            <a:endParaRPr sz="5964">
              <a:latin typeface="Arial"/>
              <a:ea typeface="Arial"/>
              <a:cs typeface="Arial"/>
              <a:sym typeface="Arial"/>
            </a:endParaRPr>
          </a:p>
          <a:p>
            <a:pPr indent="-351704" lvl="0" marL="457200" rtl="0" algn="l">
              <a:lnSpc>
                <a:spcPct val="115000"/>
              </a:lnSpc>
              <a:spcBef>
                <a:spcPts val="0"/>
              </a:spcBef>
              <a:spcAft>
                <a:spcPts val="0"/>
              </a:spcAft>
              <a:buSzPct val="100000"/>
              <a:buFont typeface="Arial"/>
              <a:buChar char="●"/>
            </a:pPr>
            <a:r>
              <a:rPr b="1" lang="en" sz="5964">
                <a:latin typeface="Arial"/>
                <a:ea typeface="Arial"/>
                <a:cs typeface="Arial"/>
                <a:sym typeface="Arial"/>
              </a:rPr>
              <a:t>Teaching in OB/GYN is high-stakes</a:t>
            </a:r>
            <a:endParaRPr b="1" sz="5964">
              <a:latin typeface="Arial"/>
              <a:ea typeface="Arial"/>
              <a:cs typeface="Arial"/>
              <a:sym typeface="Arial"/>
            </a:endParaRPr>
          </a:p>
          <a:p>
            <a:pPr indent="-351704" lvl="1" marL="914400" rtl="0" algn="l">
              <a:lnSpc>
                <a:spcPct val="115000"/>
              </a:lnSpc>
              <a:spcBef>
                <a:spcPts val="0"/>
              </a:spcBef>
              <a:spcAft>
                <a:spcPts val="0"/>
              </a:spcAft>
              <a:buSzPct val="100000"/>
              <a:buFont typeface="Arial"/>
              <a:buChar char="○"/>
            </a:pPr>
            <a:r>
              <a:rPr lang="en" sz="5964">
                <a:latin typeface="Arial"/>
                <a:ea typeface="Arial"/>
                <a:cs typeface="Arial"/>
                <a:sym typeface="Arial"/>
              </a:rPr>
              <a:t>Clinical teaching often occurs during urgent, procedural, and emotionally charged care</a:t>
            </a:r>
            <a:endParaRPr sz="5964">
              <a:latin typeface="Arial"/>
              <a:ea typeface="Arial"/>
              <a:cs typeface="Arial"/>
              <a:sym typeface="Arial"/>
            </a:endParaRPr>
          </a:p>
          <a:p>
            <a:pPr indent="-351704" lvl="0" marL="457200" rtl="0" algn="l">
              <a:lnSpc>
                <a:spcPct val="115000"/>
              </a:lnSpc>
              <a:spcBef>
                <a:spcPts val="0"/>
              </a:spcBef>
              <a:spcAft>
                <a:spcPts val="0"/>
              </a:spcAft>
              <a:buSzPct val="100000"/>
              <a:buFont typeface="Arial"/>
              <a:buChar char="●"/>
            </a:pPr>
            <a:r>
              <a:rPr b="1" lang="en" sz="5964">
                <a:latin typeface="Arial"/>
                <a:ea typeface="Arial"/>
                <a:cs typeface="Arial"/>
                <a:sym typeface="Arial"/>
              </a:rPr>
              <a:t>Teaching should be taught</a:t>
            </a:r>
            <a:endParaRPr b="1" sz="5964">
              <a:latin typeface="Arial"/>
              <a:ea typeface="Arial"/>
              <a:cs typeface="Arial"/>
              <a:sym typeface="Arial"/>
            </a:endParaRPr>
          </a:p>
          <a:p>
            <a:pPr indent="-351704" lvl="1" marL="914400" rtl="0" algn="l">
              <a:lnSpc>
                <a:spcPct val="115000"/>
              </a:lnSpc>
              <a:spcBef>
                <a:spcPts val="0"/>
              </a:spcBef>
              <a:spcAft>
                <a:spcPts val="0"/>
              </a:spcAft>
              <a:buSzPct val="100000"/>
              <a:buFont typeface="Arial"/>
              <a:buChar char="○"/>
            </a:pPr>
            <a:r>
              <a:rPr lang="en" sz="5964">
                <a:latin typeface="Arial"/>
                <a:ea typeface="Arial"/>
                <a:cs typeface="Arial"/>
                <a:sym typeface="Arial"/>
              </a:rPr>
              <a:t>APGO supports structured RaT training in feedback, questioning, procedural teaching, and learner evaluation</a:t>
            </a:r>
            <a:endParaRPr sz="5964">
              <a:latin typeface="Arial"/>
              <a:ea typeface="Arial"/>
              <a:cs typeface="Arial"/>
              <a:sym typeface="Arial"/>
            </a:endParaRPr>
          </a:p>
          <a:p>
            <a:pPr indent="0" lvl="0" marL="0" rtl="0" algn="l">
              <a:lnSpc>
                <a:spcPct val="115000"/>
              </a:lnSpc>
              <a:spcBef>
                <a:spcPts val="1200"/>
              </a:spcBef>
              <a:spcAft>
                <a:spcPts val="0"/>
              </a:spcAft>
              <a:buSzPct val="92865"/>
              <a:buNone/>
            </a:pPr>
            <a:r>
              <a:t/>
            </a:r>
            <a:endParaRPr sz="5964">
              <a:latin typeface="Arial"/>
              <a:ea typeface="Arial"/>
              <a:cs typeface="Arial"/>
              <a:sym typeface="Arial"/>
            </a:endParaRPr>
          </a:p>
          <a:p>
            <a:pPr indent="0" lvl="0" marL="0" rtl="0" algn="l">
              <a:lnSpc>
                <a:spcPct val="115000"/>
              </a:lnSpc>
              <a:spcBef>
                <a:spcPts val="1200"/>
              </a:spcBef>
              <a:spcAft>
                <a:spcPts val="1200"/>
              </a:spcAft>
              <a:buSzPct val="92865"/>
              <a:buNone/>
            </a:pPr>
            <a:r>
              <a:rPr lang="en" sz="5964">
                <a:latin typeface="Arial"/>
                <a:ea typeface="Arial"/>
                <a:cs typeface="Arial"/>
                <a:sym typeface="Arial"/>
              </a:rPr>
              <a:t>APGO/Cullimore 2010; Gaba 2007</a:t>
            </a:r>
            <a:endParaRPr sz="32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3eb9180dd1f_0_15"/>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WHAT, is Residents as Teachers?</a:t>
            </a:r>
            <a:endParaRPr/>
          </a:p>
        </p:txBody>
      </p:sp>
      <p:sp>
        <p:nvSpPr>
          <p:cNvPr id="94" name="Google Shape;94;g3eb9180dd1f_0_15"/>
          <p:cNvSpPr txBox="1"/>
          <p:nvPr>
            <p:ph idx="1" type="body"/>
          </p:nvPr>
        </p:nvSpPr>
        <p:spPr>
          <a:xfrm>
            <a:off x="457200" y="900125"/>
            <a:ext cx="8497500" cy="4080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b="1" lang="en">
                <a:latin typeface="Arial"/>
                <a:ea typeface="Arial"/>
                <a:cs typeface="Arial"/>
                <a:sym typeface="Arial"/>
              </a:rPr>
              <a:t>Residents-as-Teachers</a:t>
            </a:r>
            <a:r>
              <a:rPr lang="en">
                <a:latin typeface="Arial"/>
                <a:ea typeface="Arial"/>
                <a:cs typeface="Arial"/>
                <a:sym typeface="Arial"/>
              </a:rPr>
              <a:t> describes the resident’s role as a </a:t>
            </a:r>
            <a:r>
              <a:rPr b="1" lang="en">
                <a:latin typeface="Arial"/>
                <a:ea typeface="Arial"/>
                <a:cs typeface="Arial"/>
                <a:sym typeface="Arial"/>
              </a:rPr>
              <a:t>near-peer clinical educator</a:t>
            </a:r>
            <a:r>
              <a:rPr lang="en">
                <a:latin typeface="Arial"/>
                <a:ea typeface="Arial"/>
                <a:cs typeface="Arial"/>
                <a:sym typeface="Arial"/>
              </a:rPr>
              <a:t> who supports learner development during everyday patient care.</a:t>
            </a:r>
            <a:endParaRPr>
              <a:latin typeface="Arial"/>
              <a:ea typeface="Arial"/>
              <a:cs typeface="Arial"/>
              <a:sym typeface="Arial"/>
            </a:endParaRPr>
          </a:p>
          <a:p>
            <a:pPr indent="0" lvl="0" marL="0" rtl="0" algn="l">
              <a:lnSpc>
                <a:spcPct val="115000"/>
              </a:lnSpc>
              <a:spcBef>
                <a:spcPts val="1200"/>
              </a:spcBef>
              <a:spcAft>
                <a:spcPts val="0"/>
              </a:spcAft>
              <a:buSzPts val="1800"/>
              <a:buNone/>
            </a:pPr>
            <a:r>
              <a:rPr lang="en">
                <a:latin typeface="Arial"/>
                <a:ea typeface="Arial"/>
                <a:cs typeface="Arial"/>
                <a:sym typeface="Arial"/>
              </a:rPr>
              <a:t>This includes:</a:t>
            </a:r>
            <a:endParaRPr>
              <a:latin typeface="Arial"/>
              <a:ea typeface="Arial"/>
              <a:cs typeface="Arial"/>
              <a:sym typeface="Arial"/>
            </a:endParaRPr>
          </a:p>
          <a:p>
            <a:pPr indent="-342900" lvl="0" marL="457200" rtl="0" algn="l">
              <a:lnSpc>
                <a:spcPct val="115000"/>
              </a:lnSpc>
              <a:spcBef>
                <a:spcPts val="1200"/>
              </a:spcBef>
              <a:spcAft>
                <a:spcPts val="0"/>
              </a:spcAft>
              <a:buSzPts val="1800"/>
              <a:buFont typeface="Arial"/>
              <a:buChar char="●"/>
            </a:pPr>
            <a:r>
              <a:rPr b="1" lang="en">
                <a:latin typeface="Arial"/>
                <a:ea typeface="Arial"/>
                <a:cs typeface="Arial"/>
                <a:sym typeface="Arial"/>
              </a:rPr>
              <a:t>Orienting learners</a:t>
            </a:r>
            <a:r>
              <a:rPr lang="en">
                <a:latin typeface="Arial"/>
                <a:ea typeface="Arial"/>
                <a:cs typeface="Arial"/>
                <a:sym typeface="Arial"/>
              </a:rPr>
              <a:t> to the team, setting, and expectations</a:t>
            </a:r>
            <a:endParaRPr>
              <a:latin typeface="Arial"/>
              <a:ea typeface="Arial"/>
              <a:cs typeface="Arial"/>
              <a:sym typeface="Arial"/>
            </a:endParaRPr>
          </a:p>
          <a:p>
            <a:pPr indent="-342900" lvl="0" marL="457200" rtl="0" algn="l">
              <a:lnSpc>
                <a:spcPct val="115000"/>
              </a:lnSpc>
              <a:spcBef>
                <a:spcPts val="0"/>
              </a:spcBef>
              <a:spcAft>
                <a:spcPts val="0"/>
              </a:spcAft>
              <a:buSzPts val="1800"/>
              <a:buFont typeface="Arial"/>
              <a:buChar char="●"/>
            </a:pPr>
            <a:r>
              <a:rPr b="1" lang="en">
                <a:latin typeface="Arial"/>
                <a:ea typeface="Arial"/>
                <a:cs typeface="Arial"/>
                <a:sym typeface="Arial"/>
              </a:rPr>
              <a:t>Teaching in the moment</a:t>
            </a:r>
            <a:r>
              <a:rPr lang="en">
                <a:latin typeface="Arial"/>
                <a:ea typeface="Arial"/>
                <a:cs typeface="Arial"/>
                <a:sym typeface="Arial"/>
              </a:rPr>
              <a:t> during rounds, clinic, L&amp;D, and OR</a:t>
            </a:r>
            <a:endParaRPr>
              <a:latin typeface="Arial"/>
              <a:ea typeface="Arial"/>
              <a:cs typeface="Arial"/>
              <a:sym typeface="Arial"/>
            </a:endParaRPr>
          </a:p>
          <a:p>
            <a:pPr indent="-342900" lvl="0" marL="457200" rtl="0" algn="l">
              <a:lnSpc>
                <a:spcPct val="115000"/>
              </a:lnSpc>
              <a:spcBef>
                <a:spcPts val="0"/>
              </a:spcBef>
              <a:spcAft>
                <a:spcPts val="0"/>
              </a:spcAft>
              <a:buSzPts val="1800"/>
              <a:buFont typeface="Arial"/>
              <a:buChar char="●"/>
            </a:pPr>
            <a:r>
              <a:rPr b="1" lang="en">
                <a:latin typeface="Arial"/>
                <a:ea typeface="Arial"/>
                <a:cs typeface="Arial"/>
                <a:sym typeface="Arial"/>
              </a:rPr>
              <a:t>Asking clinical reasoning questions</a:t>
            </a:r>
            <a:r>
              <a:rPr lang="en">
                <a:latin typeface="Arial"/>
                <a:ea typeface="Arial"/>
                <a:cs typeface="Arial"/>
                <a:sym typeface="Arial"/>
              </a:rPr>
              <a:t> to uncover thinking</a:t>
            </a:r>
            <a:endParaRPr>
              <a:latin typeface="Arial"/>
              <a:ea typeface="Arial"/>
              <a:cs typeface="Arial"/>
              <a:sym typeface="Arial"/>
            </a:endParaRPr>
          </a:p>
          <a:p>
            <a:pPr indent="-342900" lvl="0" marL="457200" rtl="0" algn="l">
              <a:lnSpc>
                <a:spcPct val="115000"/>
              </a:lnSpc>
              <a:spcBef>
                <a:spcPts val="0"/>
              </a:spcBef>
              <a:spcAft>
                <a:spcPts val="0"/>
              </a:spcAft>
              <a:buSzPts val="1800"/>
              <a:buFont typeface="Arial"/>
              <a:buChar char="●"/>
            </a:pPr>
            <a:r>
              <a:rPr b="1" lang="en">
                <a:latin typeface="Arial"/>
                <a:ea typeface="Arial"/>
                <a:cs typeface="Arial"/>
                <a:sym typeface="Arial"/>
              </a:rPr>
              <a:t>Teaching procedures</a:t>
            </a:r>
            <a:r>
              <a:rPr lang="en">
                <a:latin typeface="Arial"/>
                <a:ea typeface="Arial"/>
                <a:cs typeface="Arial"/>
                <a:sym typeface="Arial"/>
              </a:rPr>
              <a:t> through demonstration, coaching, and supervision</a:t>
            </a:r>
            <a:endParaRPr>
              <a:latin typeface="Arial"/>
              <a:ea typeface="Arial"/>
              <a:cs typeface="Arial"/>
              <a:sym typeface="Arial"/>
            </a:endParaRPr>
          </a:p>
          <a:p>
            <a:pPr indent="-342900" lvl="0" marL="457200" rtl="0" algn="l">
              <a:lnSpc>
                <a:spcPct val="115000"/>
              </a:lnSpc>
              <a:spcBef>
                <a:spcPts val="0"/>
              </a:spcBef>
              <a:spcAft>
                <a:spcPts val="0"/>
              </a:spcAft>
              <a:buSzPts val="1800"/>
              <a:buFont typeface="Arial"/>
              <a:buChar char="●"/>
            </a:pPr>
            <a:r>
              <a:rPr b="1" lang="en">
                <a:latin typeface="Arial"/>
                <a:ea typeface="Arial"/>
                <a:cs typeface="Arial"/>
                <a:sym typeface="Arial"/>
              </a:rPr>
              <a:t>Giving feedback</a:t>
            </a:r>
            <a:r>
              <a:rPr lang="en">
                <a:latin typeface="Arial"/>
                <a:ea typeface="Arial"/>
                <a:cs typeface="Arial"/>
                <a:sym typeface="Arial"/>
              </a:rPr>
              <a:t> that is timely, specific, and actionable</a:t>
            </a:r>
            <a:endParaRPr>
              <a:latin typeface="Arial"/>
              <a:ea typeface="Arial"/>
              <a:cs typeface="Arial"/>
              <a:sym typeface="Arial"/>
            </a:endParaRPr>
          </a:p>
          <a:p>
            <a:pPr indent="-342900" lvl="0" marL="457200" rtl="0" algn="l">
              <a:lnSpc>
                <a:spcPct val="115000"/>
              </a:lnSpc>
              <a:spcBef>
                <a:spcPts val="0"/>
              </a:spcBef>
              <a:spcAft>
                <a:spcPts val="0"/>
              </a:spcAft>
              <a:buSzPts val="1800"/>
              <a:buFont typeface="Arial"/>
              <a:buChar char="●"/>
            </a:pPr>
            <a:r>
              <a:rPr b="1" lang="en">
                <a:latin typeface="Arial"/>
                <a:ea typeface="Arial"/>
                <a:cs typeface="Arial"/>
                <a:sym typeface="Arial"/>
              </a:rPr>
              <a:t>Evaluating learners</a:t>
            </a:r>
            <a:r>
              <a:rPr lang="en">
                <a:latin typeface="Arial"/>
                <a:ea typeface="Arial"/>
                <a:cs typeface="Arial"/>
                <a:sym typeface="Arial"/>
              </a:rPr>
              <a:t> based on observed clinical performance</a:t>
            </a:r>
            <a:endParaRPr>
              <a:latin typeface="Arial"/>
              <a:ea typeface="Arial"/>
              <a:cs typeface="Arial"/>
              <a:sym typeface="Arial"/>
            </a:endParaRPr>
          </a:p>
          <a:p>
            <a:pPr indent="0" lvl="0" marL="0" rtl="0" algn="l">
              <a:lnSpc>
                <a:spcPct val="115000"/>
              </a:lnSpc>
              <a:spcBef>
                <a:spcPts val="1200"/>
              </a:spcBef>
              <a:spcAft>
                <a:spcPts val="1200"/>
              </a:spcAft>
              <a:buSzPts val="1800"/>
              <a:buNone/>
            </a:pPr>
            <a:br>
              <a:rPr i="1" lang="en">
                <a:latin typeface="Arial"/>
                <a:ea typeface="Arial"/>
                <a:cs typeface="Arial"/>
                <a:sym typeface="Arial"/>
              </a:rPr>
            </a:br>
            <a:r>
              <a:rPr i="1" lang="en">
                <a:latin typeface="Arial"/>
                <a:ea typeface="Arial"/>
                <a:cs typeface="Arial"/>
                <a:sym typeface="Arial"/>
              </a:rPr>
              <a:t>Ramani et al., 2016; Cullimore et al., 2010; McKeon et al., 2019</a:t>
            </a:r>
            <a:endParaRPr sz="33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3ed9454af26_0_14"/>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Residents as Teachers?</a:t>
            </a:r>
            <a:endParaRPr/>
          </a:p>
        </p:txBody>
      </p:sp>
      <p:sp>
        <p:nvSpPr>
          <p:cNvPr id="100" name="Google Shape;100;g3ed9454af26_0_14"/>
          <p:cNvSpPr txBox="1"/>
          <p:nvPr>
            <p:ph idx="1" type="body"/>
          </p:nvPr>
        </p:nvSpPr>
        <p:spPr>
          <a:xfrm>
            <a:off x="457200" y="900125"/>
            <a:ext cx="8497500" cy="411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800"/>
              <a:buNone/>
            </a:pPr>
            <a:r>
              <a:rPr lang="en" sz="1400">
                <a:latin typeface="Arial"/>
                <a:ea typeface="Arial"/>
                <a:cs typeface="Arial"/>
                <a:sym typeface="Arial"/>
              </a:rPr>
              <a:t>We will focus on these three because they are </a:t>
            </a:r>
            <a:r>
              <a:rPr b="1" lang="en" sz="1400">
                <a:latin typeface="Arial"/>
                <a:ea typeface="Arial"/>
                <a:cs typeface="Arial"/>
                <a:sym typeface="Arial"/>
              </a:rPr>
              <a:t>common, high-yield, and immediately usable</a:t>
            </a:r>
            <a:r>
              <a:rPr lang="en" sz="1400">
                <a:latin typeface="Arial"/>
                <a:ea typeface="Arial"/>
                <a:cs typeface="Arial"/>
                <a:sym typeface="Arial"/>
              </a:rPr>
              <a:t> in busy OB/GYN settings: </a:t>
            </a:r>
            <a:endParaRPr sz="1400">
              <a:latin typeface="Arial"/>
              <a:ea typeface="Arial"/>
              <a:cs typeface="Arial"/>
              <a:sym typeface="Arial"/>
            </a:endParaRPr>
          </a:p>
          <a:p>
            <a:pPr indent="0" lvl="0" marL="0" rtl="0" algn="l">
              <a:lnSpc>
                <a:spcPct val="115000"/>
              </a:lnSpc>
              <a:spcBef>
                <a:spcPts val="1200"/>
              </a:spcBef>
              <a:spcAft>
                <a:spcPts val="0"/>
              </a:spcAft>
              <a:buSzPts val="1800"/>
              <a:buNone/>
            </a:pPr>
            <a:r>
              <a:rPr b="1" lang="en" sz="1400">
                <a:latin typeface="Arial"/>
                <a:ea typeface="Arial"/>
                <a:cs typeface="Arial"/>
                <a:sym typeface="Arial"/>
              </a:rPr>
              <a:t>Give feedback - </a:t>
            </a:r>
            <a:r>
              <a:rPr b="1" i="1" lang="en" sz="1400">
                <a:latin typeface="Arial"/>
                <a:ea typeface="Arial"/>
                <a:cs typeface="Arial"/>
                <a:sym typeface="Arial"/>
              </a:rPr>
              <a:t>Feedback giving</a:t>
            </a:r>
            <a:endParaRPr b="1" sz="1400">
              <a:latin typeface="Arial"/>
              <a:ea typeface="Arial"/>
              <a:cs typeface="Arial"/>
              <a:sym typeface="Arial"/>
            </a:endParaRPr>
          </a:p>
          <a:p>
            <a:pPr indent="-317500" lvl="0" marL="457200" rtl="0" algn="l">
              <a:lnSpc>
                <a:spcPct val="115000"/>
              </a:lnSpc>
              <a:spcBef>
                <a:spcPts val="1200"/>
              </a:spcBef>
              <a:spcAft>
                <a:spcPts val="0"/>
              </a:spcAft>
              <a:buSzPts val="1400"/>
              <a:buFont typeface="Arial"/>
              <a:buChar char="●"/>
            </a:pPr>
            <a:r>
              <a:rPr lang="en" sz="1400">
                <a:latin typeface="Arial"/>
                <a:ea typeface="Arial"/>
                <a:cs typeface="Arial"/>
                <a:sym typeface="Arial"/>
              </a:rPr>
              <a:t>Help learners identify what went well and what to improve next</a:t>
            </a:r>
            <a:endParaRPr b="1" sz="14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 sz="1400">
                <a:latin typeface="Arial"/>
                <a:ea typeface="Arial"/>
                <a:cs typeface="Arial"/>
                <a:sym typeface="Arial"/>
              </a:rPr>
              <a:t>Teach in the moment - </a:t>
            </a:r>
            <a:r>
              <a:rPr b="1" i="1" lang="en" sz="1400">
                <a:latin typeface="Arial"/>
                <a:ea typeface="Arial"/>
                <a:cs typeface="Arial"/>
                <a:sym typeface="Arial"/>
              </a:rPr>
              <a:t>One-Minute Preceptor</a:t>
            </a:r>
            <a:endParaRPr b="1" sz="1400">
              <a:latin typeface="Arial"/>
              <a:ea typeface="Arial"/>
              <a:cs typeface="Arial"/>
              <a:sym typeface="Arial"/>
            </a:endParaRPr>
          </a:p>
          <a:p>
            <a:pPr indent="-317500" lvl="0" marL="457200" rtl="0" algn="l">
              <a:lnSpc>
                <a:spcPct val="115000"/>
              </a:lnSpc>
              <a:spcBef>
                <a:spcPts val="1200"/>
              </a:spcBef>
              <a:spcAft>
                <a:spcPts val="0"/>
              </a:spcAft>
              <a:buSzPts val="1400"/>
              <a:buFont typeface="Arial"/>
              <a:buChar char="●"/>
            </a:pPr>
            <a:r>
              <a:rPr lang="en" sz="1400">
                <a:latin typeface="Arial"/>
                <a:ea typeface="Arial"/>
                <a:cs typeface="Arial"/>
                <a:sym typeface="Arial"/>
              </a:rPr>
              <a:t>Use brief clinical encounters to ask, probe, and teach</a:t>
            </a:r>
            <a:endParaRPr i="1" sz="1400">
              <a:latin typeface="Arial"/>
              <a:ea typeface="Arial"/>
              <a:cs typeface="Arial"/>
              <a:sym typeface="Arial"/>
            </a:endParaRPr>
          </a:p>
          <a:p>
            <a:pPr indent="0" lvl="0" marL="0" rtl="0" algn="l">
              <a:lnSpc>
                <a:spcPct val="115000"/>
              </a:lnSpc>
              <a:spcBef>
                <a:spcPts val="1200"/>
              </a:spcBef>
              <a:spcAft>
                <a:spcPts val="0"/>
              </a:spcAft>
              <a:buSzPts val="1800"/>
              <a:buNone/>
            </a:pPr>
            <a:r>
              <a:rPr b="1" lang="en" sz="1400">
                <a:latin typeface="Arial"/>
                <a:ea typeface="Arial"/>
                <a:cs typeface="Arial"/>
                <a:sym typeface="Arial"/>
              </a:rPr>
              <a:t>Model professionalism - </a:t>
            </a:r>
            <a:r>
              <a:rPr b="1" i="1" lang="en" sz="1400">
                <a:latin typeface="Arial"/>
                <a:ea typeface="Arial"/>
                <a:cs typeface="Arial"/>
                <a:sym typeface="Arial"/>
              </a:rPr>
              <a:t>Role modeling</a:t>
            </a:r>
            <a:endParaRPr b="1" sz="1400">
              <a:latin typeface="Arial"/>
              <a:ea typeface="Arial"/>
              <a:cs typeface="Arial"/>
              <a:sym typeface="Arial"/>
            </a:endParaRPr>
          </a:p>
          <a:p>
            <a:pPr indent="-317500" lvl="0" marL="457200" rtl="0" algn="l">
              <a:lnSpc>
                <a:spcPct val="115000"/>
              </a:lnSpc>
              <a:spcBef>
                <a:spcPts val="1200"/>
              </a:spcBef>
              <a:spcAft>
                <a:spcPts val="0"/>
              </a:spcAft>
              <a:buSzPts val="1400"/>
              <a:buFont typeface="Arial"/>
              <a:buChar char="●"/>
            </a:pPr>
            <a:r>
              <a:rPr lang="en" sz="1400">
                <a:latin typeface="Arial"/>
                <a:ea typeface="Arial"/>
                <a:cs typeface="Arial"/>
                <a:sym typeface="Arial"/>
              </a:rPr>
              <a:t>Demonstrate how physicians communicate, prioritize, and work in teams</a:t>
            </a:r>
            <a:endParaRPr sz="1400">
              <a:latin typeface="Arial"/>
              <a:ea typeface="Arial"/>
              <a:cs typeface="Arial"/>
              <a:sym typeface="Arial"/>
            </a:endParaRPr>
          </a:p>
          <a:p>
            <a:pPr indent="0" lvl="0" marL="0" rtl="0" algn="l">
              <a:lnSpc>
                <a:spcPct val="115000"/>
              </a:lnSpc>
              <a:spcBef>
                <a:spcPts val="1200"/>
              </a:spcBef>
              <a:spcAft>
                <a:spcPts val="0"/>
              </a:spcAft>
              <a:buSzPts val="1800"/>
              <a:buNone/>
            </a:pPr>
            <a:r>
              <a:t/>
            </a:r>
            <a:endParaRPr sz="1400">
              <a:latin typeface="Arial"/>
              <a:ea typeface="Arial"/>
              <a:cs typeface="Arial"/>
              <a:sym typeface="Arial"/>
            </a:endParaRPr>
          </a:p>
          <a:p>
            <a:pPr indent="0" lvl="0" marL="0" rtl="0" algn="l">
              <a:lnSpc>
                <a:spcPct val="115000"/>
              </a:lnSpc>
              <a:spcBef>
                <a:spcPts val="1200"/>
              </a:spcBef>
              <a:spcAft>
                <a:spcPts val="1200"/>
              </a:spcAft>
              <a:buSzPts val="1800"/>
              <a:buNone/>
            </a:pPr>
            <a:r>
              <a:rPr i="1" lang="en" sz="1400">
                <a:latin typeface="Arial"/>
                <a:ea typeface="Arial"/>
                <a:cs typeface="Arial"/>
                <a:sym typeface="Arial"/>
              </a:rPr>
              <a:t>Ramani et al., 2016 — AMEE Guide No. 106 </a:t>
            </a:r>
            <a:endParaRPr sz="14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g3eb9180dd1f_0_35"/>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Feedback Giving — Core Concepts</a:t>
            </a:r>
            <a:endParaRPr/>
          </a:p>
        </p:txBody>
      </p:sp>
      <p:sp>
        <p:nvSpPr>
          <p:cNvPr id="106" name="Google Shape;106;g3eb9180dd1f_0_35"/>
          <p:cNvSpPr txBox="1"/>
          <p:nvPr>
            <p:ph idx="1" type="body"/>
          </p:nvPr>
        </p:nvSpPr>
        <p:spPr>
          <a:xfrm>
            <a:off x="457200" y="900130"/>
            <a:ext cx="8229600" cy="35934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400"/>
              </a:spcBef>
              <a:spcAft>
                <a:spcPts val="0"/>
              </a:spcAft>
              <a:buSzPts val="1800"/>
              <a:buNone/>
            </a:pPr>
            <a:r>
              <a:t/>
            </a:r>
            <a:endParaRPr b="1" sz="1300">
              <a:latin typeface="Arial"/>
              <a:ea typeface="Arial"/>
              <a:cs typeface="Arial"/>
              <a:sym typeface="Arial"/>
            </a:endParaRPr>
          </a:p>
          <a:p>
            <a:pPr indent="0" lvl="0" marL="0" rtl="0" algn="l">
              <a:lnSpc>
                <a:spcPct val="115000"/>
              </a:lnSpc>
              <a:spcBef>
                <a:spcPts val="1200"/>
              </a:spcBef>
              <a:spcAft>
                <a:spcPts val="0"/>
              </a:spcAft>
              <a:buSzPts val="1800"/>
              <a:buNone/>
            </a:pPr>
            <a:r>
              <a:rPr b="1" lang="en" sz="1600">
                <a:latin typeface="Arial"/>
                <a:ea typeface="Arial"/>
                <a:cs typeface="Arial"/>
                <a:sym typeface="Arial"/>
              </a:rPr>
              <a:t>Feedback helps learners improve future performance</a:t>
            </a:r>
            <a:endParaRPr b="1" sz="1600">
              <a:latin typeface="Arial"/>
              <a:ea typeface="Arial"/>
              <a:cs typeface="Arial"/>
              <a:sym typeface="Arial"/>
            </a:endParaRPr>
          </a:p>
          <a:p>
            <a:pPr indent="0" lvl="0" marL="0" rtl="0" algn="l">
              <a:lnSpc>
                <a:spcPct val="115000"/>
              </a:lnSpc>
              <a:spcBef>
                <a:spcPts val="1200"/>
              </a:spcBef>
              <a:spcAft>
                <a:spcPts val="0"/>
              </a:spcAft>
              <a:buSzPts val="1800"/>
              <a:buNone/>
            </a:pPr>
            <a:r>
              <a:rPr lang="en" sz="1600">
                <a:latin typeface="Arial"/>
                <a:ea typeface="Arial"/>
                <a:cs typeface="Arial"/>
                <a:sym typeface="Arial"/>
              </a:rPr>
              <a:t>Effective feedback is:</a:t>
            </a:r>
            <a:endParaRPr sz="1600">
              <a:latin typeface="Arial"/>
              <a:ea typeface="Arial"/>
              <a:cs typeface="Arial"/>
              <a:sym typeface="Arial"/>
            </a:endParaRPr>
          </a:p>
          <a:p>
            <a:pPr indent="-330200" lvl="0" marL="457200" rtl="0" algn="l">
              <a:lnSpc>
                <a:spcPct val="115000"/>
              </a:lnSpc>
              <a:spcBef>
                <a:spcPts val="1200"/>
              </a:spcBef>
              <a:spcAft>
                <a:spcPts val="0"/>
              </a:spcAft>
              <a:buSzPts val="1600"/>
              <a:buFont typeface="Arial"/>
              <a:buChar char="●"/>
            </a:pPr>
            <a:r>
              <a:rPr b="1" lang="en" sz="1600" u="sng">
                <a:latin typeface="Arial"/>
                <a:ea typeface="Arial"/>
                <a:cs typeface="Arial"/>
                <a:sym typeface="Arial"/>
              </a:rPr>
              <a:t>O</a:t>
            </a:r>
            <a:r>
              <a:rPr b="1" lang="en" sz="1600">
                <a:latin typeface="Arial"/>
                <a:ea typeface="Arial"/>
                <a:cs typeface="Arial"/>
                <a:sym typeface="Arial"/>
              </a:rPr>
              <a:t>bserved</a:t>
            </a:r>
            <a:r>
              <a:rPr lang="en" sz="1600">
                <a:latin typeface="Arial"/>
                <a:ea typeface="Arial"/>
                <a:cs typeface="Arial"/>
                <a:sym typeface="Arial"/>
              </a:rPr>
              <a:t> — based on what the learner did or said</a:t>
            </a:r>
            <a:endParaRPr sz="1600">
              <a:latin typeface="Arial"/>
              <a:ea typeface="Arial"/>
              <a:cs typeface="Arial"/>
              <a:sym typeface="Arial"/>
            </a:endParaRPr>
          </a:p>
          <a:p>
            <a:pPr indent="-330200" lvl="0" marL="457200" rtl="0" algn="l">
              <a:lnSpc>
                <a:spcPct val="115000"/>
              </a:lnSpc>
              <a:spcBef>
                <a:spcPts val="0"/>
              </a:spcBef>
              <a:spcAft>
                <a:spcPts val="0"/>
              </a:spcAft>
              <a:buSzPts val="1600"/>
              <a:buFont typeface="Arial"/>
              <a:buChar char="●"/>
            </a:pPr>
            <a:r>
              <a:rPr b="1" lang="en" sz="1600" u="sng">
                <a:latin typeface="Arial"/>
                <a:ea typeface="Arial"/>
                <a:cs typeface="Arial"/>
                <a:sym typeface="Arial"/>
              </a:rPr>
              <a:t>S</a:t>
            </a:r>
            <a:r>
              <a:rPr b="1" lang="en" sz="1600">
                <a:latin typeface="Arial"/>
                <a:ea typeface="Arial"/>
                <a:cs typeface="Arial"/>
                <a:sym typeface="Arial"/>
              </a:rPr>
              <a:t>pecific</a:t>
            </a:r>
            <a:r>
              <a:rPr lang="en" sz="1600">
                <a:latin typeface="Arial"/>
                <a:ea typeface="Arial"/>
                <a:cs typeface="Arial"/>
                <a:sym typeface="Arial"/>
              </a:rPr>
              <a:t> — names the behavior, not the person</a:t>
            </a:r>
            <a:endParaRPr sz="1600">
              <a:latin typeface="Arial"/>
              <a:ea typeface="Arial"/>
              <a:cs typeface="Arial"/>
              <a:sym typeface="Arial"/>
            </a:endParaRPr>
          </a:p>
          <a:p>
            <a:pPr indent="-330200" lvl="0" marL="457200" rtl="0" algn="l">
              <a:lnSpc>
                <a:spcPct val="115000"/>
              </a:lnSpc>
              <a:spcBef>
                <a:spcPts val="0"/>
              </a:spcBef>
              <a:spcAft>
                <a:spcPts val="0"/>
              </a:spcAft>
              <a:buSzPts val="1600"/>
              <a:buFont typeface="Arial"/>
              <a:buChar char="●"/>
            </a:pPr>
            <a:r>
              <a:rPr b="1" lang="en" sz="1600" u="sng">
                <a:latin typeface="Arial"/>
                <a:ea typeface="Arial"/>
                <a:cs typeface="Arial"/>
                <a:sym typeface="Arial"/>
              </a:rPr>
              <a:t>T</a:t>
            </a:r>
            <a:r>
              <a:rPr b="1" lang="en" sz="1600">
                <a:latin typeface="Arial"/>
                <a:ea typeface="Arial"/>
                <a:cs typeface="Arial"/>
                <a:sym typeface="Arial"/>
              </a:rPr>
              <a:t>imely</a:t>
            </a:r>
            <a:r>
              <a:rPr lang="en" sz="1600">
                <a:latin typeface="Arial"/>
                <a:ea typeface="Arial"/>
                <a:cs typeface="Arial"/>
                <a:sym typeface="Arial"/>
              </a:rPr>
              <a:t> — close to the clinical encounter</a:t>
            </a:r>
            <a:endParaRPr sz="1600">
              <a:latin typeface="Arial"/>
              <a:ea typeface="Arial"/>
              <a:cs typeface="Arial"/>
              <a:sym typeface="Arial"/>
            </a:endParaRPr>
          </a:p>
          <a:p>
            <a:pPr indent="-330200" lvl="0" marL="457200" rtl="0" algn="l">
              <a:lnSpc>
                <a:spcPct val="115000"/>
              </a:lnSpc>
              <a:spcBef>
                <a:spcPts val="0"/>
              </a:spcBef>
              <a:spcAft>
                <a:spcPts val="0"/>
              </a:spcAft>
              <a:buSzPts val="1600"/>
              <a:buFont typeface="Arial"/>
              <a:buChar char="●"/>
            </a:pPr>
            <a:r>
              <a:rPr b="1" lang="en" sz="1600" u="sng">
                <a:latin typeface="Arial"/>
                <a:ea typeface="Arial"/>
                <a:cs typeface="Arial"/>
                <a:sym typeface="Arial"/>
              </a:rPr>
              <a:t>B</a:t>
            </a:r>
            <a:r>
              <a:rPr b="1" lang="en" sz="1600">
                <a:latin typeface="Arial"/>
                <a:ea typeface="Arial"/>
                <a:cs typeface="Arial"/>
                <a:sym typeface="Arial"/>
              </a:rPr>
              <a:t>alanced</a:t>
            </a:r>
            <a:r>
              <a:rPr lang="en" sz="1600">
                <a:latin typeface="Arial"/>
                <a:ea typeface="Arial"/>
                <a:cs typeface="Arial"/>
                <a:sym typeface="Arial"/>
              </a:rPr>
              <a:t> — reinforces strengths and identifies growth areas</a:t>
            </a:r>
            <a:endParaRPr sz="1600">
              <a:latin typeface="Arial"/>
              <a:ea typeface="Arial"/>
              <a:cs typeface="Arial"/>
              <a:sym typeface="Arial"/>
            </a:endParaRPr>
          </a:p>
          <a:p>
            <a:pPr indent="-330200" lvl="0" marL="457200" rtl="0" algn="l">
              <a:lnSpc>
                <a:spcPct val="115000"/>
              </a:lnSpc>
              <a:spcBef>
                <a:spcPts val="0"/>
              </a:spcBef>
              <a:spcAft>
                <a:spcPts val="0"/>
              </a:spcAft>
              <a:buSzPts val="1600"/>
              <a:buFont typeface="Arial"/>
              <a:buChar char="●"/>
            </a:pPr>
            <a:r>
              <a:rPr b="1" lang="en" sz="1600" u="sng">
                <a:latin typeface="Arial"/>
                <a:ea typeface="Arial"/>
                <a:cs typeface="Arial"/>
                <a:sym typeface="Arial"/>
              </a:rPr>
              <a:t>A</a:t>
            </a:r>
            <a:r>
              <a:rPr b="1" lang="en" sz="1600">
                <a:latin typeface="Arial"/>
                <a:ea typeface="Arial"/>
                <a:cs typeface="Arial"/>
                <a:sym typeface="Arial"/>
              </a:rPr>
              <a:t>ctionable</a:t>
            </a:r>
            <a:r>
              <a:rPr lang="en" sz="1600">
                <a:latin typeface="Arial"/>
                <a:ea typeface="Arial"/>
                <a:cs typeface="Arial"/>
                <a:sym typeface="Arial"/>
              </a:rPr>
              <a:t> — ends with one concrete next step</a:t>
            </a:r>
            <a:endParaRPr sz="16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600">
                <a:latin typeface="Arial"/>
                <a:ea typeface="Arial"/>
                <a:cs typeface="Arial"/>
                <a:sym typeface="Arial"/>
              </a:rPr>
              <a:t>Because, </a:t>
            </a:r>
            <a:r>
              <a:rPr b="1" lang="en" sz="1600" u="sng">
                <a:latin typeface="Arial"/>
                <a:ea typeface="Arial"/>
                <a:cs typeface="Arial"/>
                <a:sym typeface="Arial"/>
              </a:rPr>
              <a:t>O</a:t>
            </a:r>
            <a:r>
              <a:rPr lang="en" sz="1600">
                <a:latin typeface="Arial"/>
                <a:ea typeface="Arial"/>
                <a:cs typeface="Arial"/>
                <a:sym typeface="Arial"/>
              </a:rPr>
              <a:t>ur </a:t>
            </a:r>
            <a:r>
              <a:rPr b="1" lang="en" sz="1600" u="sng">
                <a:latin typeface="Arial"/>
                <a:ea typeface="Arial"/>
                <a:cs typeface="Arial"/>
                <a:sym typeface="Arial"/>
              </a:rPr>
              <a:t>S</a:t>
            </a:r>
            <a:r>
              <a:rPr lang="en" sz="1600">
                <a:latin typeface="Arial"/>
                <a:ea typeface="Arial"/>
                <a:cs typeface="Arial"/>
                <a:sym typeface="Arial"/>
              </a:rPr>
              <a:t>tudents </a:t>
            </a:r>
            <a:r>
              <a:rPr b="1" lang="en" sz="1600" u="sng">
                <a:latin typeface="Arial"/>
                <a:ea typeface="Arial"/>
                <a:cs typeface="Arial"/>
                <a:sym typeface="Arial"/>
              </a:rPr>
              <a:t>T</a:t>
            </a:r>
            <a:r>
              <a:rPr lang="en" sz="1600">
                <a:latin typeface="Arial"/>
                <a:ea typeface="Arial"/>
                <a:cs typeface="Arial"/>
                <a:sym typeface="Arial"/>
              </a:rPr>
              <a:t>hrive with </a:t>
            </a:r>
            <a:r>
              <a:rPr b="1" lang="en" sz="1600" u="sng">
                <a:latin typeface="Arial"/>
                <a:ea typeface="Arial"/>
                <a:cs typeface="Arial"/>
                <a:sym typeface="Arial"/>
              </a:rPr>
              <a:t>B</a:t>
            </a:r>
            <a:r>
              <a:rPr lang="en" sz="1600">
                <a:latin typeface="Arial"/>
                <a:ea typeface="Arial"/>
                <a:cs typeface="Arial"/>
                <a:sym typeface="Arial"/>
              </a:rPr>
              <a:t>etter </a:t>
            </a:r>
            <a:r>
              <a:rPr b="1" lang="en" sz="1600" u="sng">
                <a:latin typeface="Arial"/>
                <a:ea typeface="Arial"/>
                <a:cs typeface="Arial"/>
                <a:sym typeface="Arial"/>
              </a:rPr>
              <a:t>A</a:t>
            </a:r>
            <a:r>
              <a:rPr lang="en" sz="1600">
                <a:latin typeface="Arial"/>
                <a:ea typeface="Arial"/>
                <a:cs typeface="Arial"/>
                <a:sym typeface="Arial"/>
              </a:rPr>
              <a:t>dvice.</a:t>
            </a:r>
            <a:endParaRPr sz="1600">
              <a:latin typeface="Arial"/>
              <a:ea typeface="Arial"/>
              <a:cs typeface="Arial"/>
              <a:sym typeface="Arial"/>
            </a:endParaRPr>
          </a:p>
          <a:p>
            <a:pPr indent="0" lvl="0" marL="0" rtl="0" algn="l">
              <a:lnSpc>
                <a:spcPct val="115000"/>
              </a:lnSpc>
              <a:spcBef>
                <a:spcPts val="1200"/>
              </a:spcBef>
              <a:spcAft>
                <a:spcPts val="1200"/>
              </a:spcAft>
              <a:buSzPts val="1800"/>
              <a:buNone/>
            </a:pPr>
            <a:r>
              <a:t/>
            </a:r>
            <a:endParaRPr sz="16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g3edc4b833c0_0_57" title="7eec0b84-96b4-44d7-aee2-b28275fb8694.png"/>
          <p:cNvPicPr preferRelativeResize="0"/>
          <p:nvPr/>
        </p:nvPicPr>
        <p:blipFill rotWithShape="1">
          <a:blip r:embed="rId3">
            <a:alphaModFix/>
          </a:blip>
          <a:srcRect b="0" l="0" r="0" t="0"/>
          <a:stretch/>
        </p:blipFill>
        <p:spPr>
          <a:xfrm>
            <a:off x="1029250" y="25000"/>
            <a:ext cx="6791326" cy="5093500"/>
          </a:xfrm>
          <a:prstGeom prst="rect">
            <a:avLst/>
          </a:prstGeom>
          <a:noFill/>
          <a:ln>
            <a:noFill/>
          </a:ln>
        </p:spPr>
      </p:pic>
      <p:sp>
        <p:nvSpPr>
          <p:cNvPr id="112" name="Google Shape;112;g3edc4b833c0_0_57"/>
          <p:cNvSpPr txBox="1"/>
          <p:nvPr/>
        </p:nvSpPr>
        <p:spPr>
          <a:xfrm>
            <a:off x="5171275" y="4867300"/>
            <a:ext cx="28368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000"/>
              <a:buFont typeface="Arial"/>
              <a:buNone/>
            </a:pPr>
            <a:r>
              <a:rPr b="0" i="0" lang="en" sz="1000" u="none" cap="none" strike="noStrike">
                <a:solidFill>
                  <a:schemeClr val="dk1"/>
                </a:solidFill>
                <a:latin typeface="Old Standard TT"/>
                <a:ea typeface="Old Standard TT"/>
                <a:cs typeface="Old Standard TT"/>
                <a:sym typeface="Old Standard TT"/>
              </a:rPr>
              <a:t>Images created by Lin using ChatGPT (2026)</a:t>
            </a:r>
            <a:endParaRPr b="0" i="0" sz="10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3edc4b833c0_0_1"/>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 sz="4400">
                <a:latin typeface="Calibri"/>
                <a:ea typeface="Calibri"/>
                <a:cs typeface="Calibri"/>
                <a:sym typeface="Calibri"/>
              </a:rPr>
              <a:t>Two Practical Feedback Tools</a:t>
            </a:r>
            <a:endParaRPr/>
          </a:p>
        </p:txBody>
      </p:sp>
      <p:sp>
        <p:nvSpPr>
          <p:cNvPr id="118" name="Google Shape;118;g3edc4b833c0_0_1"/>
          <p:cNvSpPr txBox="1"/>
          <p:nvPr>
            <p:ph idx="1" type="body"/>
          </p:nvPr>
        </p:nvSpPr>
        <p:spPr>
          <a:xfrm>
            <a:off x="457200" y="918700"/>
            <a:ext cx="8229600" cy="35748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5000"/>
              </a:lnSpc>
              <a:spcBef>
                <a:spcPts val="1200"/>
              </a:spcBef>
              <a:spcAft>
                <a:spcPts val="0"/>
              </a:spcAft>
              <a:buSzPts val="1800"/>
              <a:buNone/>
            </a:pPr>
            <a:r>
              <a:rPr b="1" lang="en" sz="1700">
                <a:latin typeface="Arial"/>
                <a:ea typeface="Arial"/>
                <a:cs typeface="Arial"/>
                <a:sym typeface="Arial"/>
              </a:rPr>
              <a:t>Ask-Tell-Ask</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Font typeface="Arial"/>
              <a:buChar char="●"/>
            </a:pPr>
            <a:r>
              <a:rPr b="1" lang="en" sz="1700">
                <a:latin typeface="Arial"/>
                <a:ea typeface="Arial"/>
                <a:cs typeface="Arial"/>
                <a:sym typeface="Arial"/>
              </a:rPr>
              <a:t>Ask:</a:t>
            </a:r>
            <a:r>
              <a:rPr lang="en" sz="1700">
                <a:latin typeface="Arial"/>
                <a:ea typeface="Arial"/>
                <a:cs typeface="Arial"/>
                <a:sym typeface="Arial"/>
              </a:rPr>
              <a:t> “How do you think that went?”</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Tell:</a:t>
            </a:r>
            <a:r>
              <a:rPr lang="en" sz="1700">
                <a:latin typeface="Arial"/>
                <a:ea typeface="Arial"/>
                <a:cs typeface="Arial"/>
                <a:sym typeface="Arial"/>
              </a:rPr>
              <a:t> “Here is what I observed…”</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Ask:</a:t>
            </a:r>
            <a:r>
              <a:rPr lang="en" sz="1700">
                <a:latin typeface="Arial"/>
                <a:ea typeface="Arial"/>
                <a:cs typeface="Arial"/>
                <a:sym typeface="Arial"/>
              </a:rPr>
              <a:t> “What will you try next time?”</a:t>
            </a:r>
            <a:endParaRPr sz="1700">
              <a:latin typeface="Arial"/>
              <a:ea typeface="Arial"/>
              <a:cs typeface="Arial"/>
              <a:sym typeface="Arial"/>
            </a:endParaRPr>
          </a:p>
          <a:p>
            <a:pPr indent="0" lvl="0" marL="0" rtl="0" algn="l">
              <a:lnSpc>
                <a:spcPct val="115000"/>
              </a:lnSpc>
              <a:spcBef>
                <a:spcPts val="1200"/>
              </a:spcBef>
              <a:spcAft>
                <a:spcPts val="0"/>
              </a:spcAft>
              <a:buSzPts val="1800"/>
              <a:buNone/>
            </a:pPr>
            <a:r>
              <a:t/>
            </a:r>
            <a:endParaRPr b="1" sz="1700">
              <a:latin typeface="Arial"/>
              <a:ea typeface="Arial"/>
              <a:cs typeface="Arial"/>
              <a:sym typeface="Arial"/>
            </a:endParaRPr>
          </a:p>
          <a:p>
            <a:pPr indent="0" lvl="0" marL="0" rtl="0" algn="l">
              <a:lnSpc>
                <a:spcPct val="115000"/>
              </a:lnSpc>
              <a:spcBef>
                <a:spcPts val="1200"/>
              </a:spcBef>
              <a:spcAft>
                <a:spcPts val="0"/>
              </a:spcAft>
              <a:buSzPts val="1800"/>
              <a:buNone/>
            </a:pPr>
            <a:r>
              <a:rPr b="1" lang="en" sz="1700">
                <a:latin typeface="Arial"/>
                <a:ea typeface="Arial"/>
                <a:cs typeface="Arial"/>
                <a:sym typeface="Arial"/>
              </a:rPr>
              <a:t>SBI / SBIA</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Font typeface="Arial"/>
              <a:buChar char="●"/>
            </a:pPr>
            <a:r>
              <a:rPr b="1" lang="en" sz="1700">
                <a:latin typeface="Arial"/>
                <a:ea typeface="Arial"/>
                <a:cs typeface="Arial"/>
                <a:sym typeface="Arial"/>
              </a:rPr>
              <a:t>Situation:</a:t>
            </a:r>
            <a:r>
              <a:rPr lang="en" sz="1700">
                <a:latin typeface="Arial"/>
                <a:ea typeface="Arial"/>
                <a:cs typeface="Arial"/>
                <a:sym typeface="Arial"/>
              </a:rPr>
              <a:t> </a:t>
            </a:r>
            <a:r>
              <a:rPr b="1" i="1" lang="en" sz="1700">
                <a:latin typeface="Arial"/>
                <a:ea typeface="Arial"/>
                <a:cs typeface="Arial"/>
                <a:sym typeface="Arial"/>
              </a:rPr>
              <a:t>When/where</a:t>
            </a:r>
            <a:r>
              <a:rPr lang="en" sz="1700">
                <a:latin typeface="Arial"/>
                <a:ea typeface="Arial"/>
                <a:cs typeface="Arial"/>
                <a:sym typeface="Arial"/>
              </a:rPr>
              <a:t> did it happen?</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Behavior:</a:t>
            </a:r>
            <a:r>
              <a:rPr lang="en" sz="1700">
                <a:latin typeface="Arial"/>
                <a:ea typeface="Arial"/>
                <a:cs typeface="Arial"/>
                <a:sym typeface="Arial"/>
              </a:rPr>
              <a:t> </a:t>
            </a:r>
            <a:r>
              <a:rPr b="1" i="1" lang="en" sz="1700">
                <a:latin typeface="Arial"/>
                <a:ea typeface="Arial"/>
                <a:cs typeface="Arial"/>
                <a:sym typeface="Arial"/>
              </a:rPr>
              <a:t>What </a:t>
            </a:r>
            <a:r>
              <a:rPr lang="en" sz="1700">
                <a:latin typeface="Arial"/>
                <a:ea typeface="Arial"/>
                <a:cs typeface="Arial"/>
                <a:sym typeface="Arial"/>
              </a:rPr>
              <a:t>did the learner do?</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Impact:</a:t>
            </a:r>
            <a:r>
              <a:rPr lang="en" sz="1700">
                <a:latin typeface="Arial"/>
                <a:ea typeface="Arial"/>
                <a:cs typeface="Arial"/>
                <a:sym typeface="Arial"/>
              </a:rPr>
              <a:t> </a:t>
            </a:r>
            <a:r>
              <a:rPr b="1" i="1" lang="en" sz="1700">
                <a:latin typeface="Arial"/>
                <a:ea typeface="Arial"/>
                <a:cs typeface="Arial"/>
                <a:sym typeface="Arial"/>
              </a:rPr>
              <a:t>Why</a:t>
            </a:r>
            <a:r>
              <a:rPr lang="en" sz="1700">
                <a:latin typeface="Arial"/>
                <a:ea typeface="Arial"/>
                <a:cs typeface="Arial"/>
                <a:sym typeface="Arial"/>
              </a:rPr>
              <a:t> did it matter?</a:t>
            </a:r>
            <a:endParaRPr sz="1700">
              <a:latin typeface="Arial"/>
              <a:ea typeface="Arial"/>
              <a:cs typeface="Arial"/>
              <a:sym typeface="Arial"/>
            </a:endParaRPr>
          </a:p>
          <a:p>
            <a:pPr indent="-336550" lvl="0" marL="457200" rtl="0" algn="l">
              <a:lnSpc>
                <a:spcPct val="115000"/>
              </a:lnSpc>
              <a:spcBef>
                <a:spcPts val="0"/>
              </a:spcBef>
              <a:spcAft>
                <a:spcPts val="0"/>
              </a:spcAft>
              <a:buSzPts val="1700"/>
              <a:buFont typeface="Arial"/>
              <a:buChar char="●"/>
            </a:pPr>
            <a:r>
              <a:rPr b="1" lang="en" sz="1700">
                <a:latin typeface="Arial"/>
                <a:ea typeface="Arial"/>
                <a:cs typeface="Arial"/>
                <a:sym typeface="Arial"/>
              </a:rPr>
              <a:t>Action:</a:t>
            </a:r>
            <a:r>
              <a:rPr lang="en" sz="1700">
                <a:latin typeface="Arial"/>
                <a:ea typeface="Arial"/>
                <a:cs typeface="Arial"/>
                <a:sym typeface="Arial"/>
              </a:rPr>
              <a:t> What should they try </a:t>
            </a:r>
            <a:r>
              <a:rPr b="1" i="1" lang="en" sz="1700">
                <a:latin typeface="Arial"/>
                <a:ea typeface="Arial"/>
                <a:cs typeface="Arial"/>
                <a:sym typeface="Arial"/>
              </a:rPr>
              <a:t>next</a:t>
            </a:r>
            <a:r>
              <a:rPr lang="en" sz="1700">
                <a:latin typeface="Arial"/>
                <a:ea typeface="Arial"/>
                <a:cs typeface="Arial"/>
                <a:sym typeface="Arial"/>
              </a:rPr>
              <a:t>?</a:t>
            </a:r>
            <a:endParaRPr sz="16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